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8" r:id="rId3"/>
    <p:sldId id="256" r:id="rId4"/>
    <p:sldId id="297" r:id="rId5"/>
    <p:sldId id="298" r:id="rId6"/>
    <p:sldId id="299" r:id="rId7"/>
    <p:sldId id="300" r:id="rId8"/>
    <p:sldId id="301" r:id="rId9"/>
    <p:sldId id="334" r:id="rId10"/>
    <p:sldId id="303" r:id="rId11"/>
    <p:sldId id="304" r:id="rId12"/>
    <p:sldId id="325" r:id="rId13"/>
    <p:sldId id="306" r:id="rId14"/>
    <p:sldId id="307" r:id="rId15"/>
    <p:sldId id="308" r:id="rId16"/>
    <p:sldId id="319" r:id="rId17"/>
    <p:sldId id="310" r:id="rId18"/>
    <p:sldId id="311" r:id="rId19"/>
    <p:sldId id="332" r:id="rId20"/>
    <p:sldId id="333" r:id="rId21"/>
    <p:sldId id="312" r:id="rId22"/>
    <p:sldId id="313" r:id="rId23"/>
    <p:sldId id="315" r:id="rId24"/>
    <p:sldId id="314" r:id="rId25"/>
    <p:sldId id="317" r:id="rId26"/>
    <p:sldId id="326" r:id="rId27"/>
    <p:sldId id="316" r:id="rId28"/>
    <p:sldId id="327" r:id="rId29"/>
    <p:sldId id="292" r:id="rId30"/>
    <p:sldId id="293" r:id="rId31"/>
    <p:sldId id="318" r:id="rId32"/>
    <p:sldId id="296" r:id="rId33"/>
    <p:sldId id="276" r:id="rId34"/>
    <p:sldId id="331" r:id="rId35"/>
    <p:sldId id="328" r:id="rId36"/>
    <p:sldId id="329" r:id="rId37"/>
    <p:sldId id="335" r:id="rId38"/>
    <p:sldId id="330" r:id="rId39"/>
    <p:sldId id="27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66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375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620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5493F-420D-4909-81F8-700DA16C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3CE42-1396-43E4-AE9E-84936FA1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1145-0632-4980-8215-C2AE432E3268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02261-DF0B-46B9-8757-3EA5A613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759D2-C999-4C00-95DD-A9D5444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11D5-C03B-497F-B1E9-9DD274B13A70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BC14FD-A73D-4A20-8582-30411935B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18838" y="6057900"/>
            <a:ext cx="890587" cy="6635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1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375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841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99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918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06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69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548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3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C149D04-0A91-49EB-9EB5-9508BF0E8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2649" y="1918027"/>
            <a:ext cx="5607908" cy="32543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2025: Ferdinand cup SPA-2025</a:t>
            </a:r>
            <a:b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Drivers’ briefing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E6461D-8417-0DFF-B19F-EC5472CC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" y="2071396"/>
            <a:ext cx="2426403" cy="24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43FC459-ABC1-42BF-A586-FD342ED3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Openings for cars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F91B9278-9AC9-41B7-8941-EEC9DF53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2" r="2316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45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5452AE9-D61C-4440-9AB5-001365FA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Emergency windows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600680EE-0CA8-4917-BE80-0C7A0D1C2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8" r="123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4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9A3B2-9B11-4F5C-A340-088C2B46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End of the Races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AA3F6367-CB45-4A16-BDC1-F27CB90BF075}"/>
              </a:ext>
            </a:extLst>
          </p:cNvPr>
          <p:cNvSpPr/>
          <p:nvPr/>
        </p:nvSpPr>
        <p:spPr>
          <a:xfrm>
            <a:off x="2546430" y="2384385"/>
            <a:ext cx="1041722" cy="27779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48BD35-832B-4463-8634-944A5F6B2206}"/>
              </a:ext>
            </a:extLst>
          </p:cNvPr>
          <p:cNvSpPr txBox="1"/>
          <p:nvPr/>
        </p:nvSpPr>
        <p:spPr>
          <a:xfrm>
            <a:off x="2759082" y="2687513"/>
            <a:ext cx="1041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All the cars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6743FE-FFDD-0290-73B7-15DA13180295}"/>
              </a:ext>
            </a:extLst>
          </p:cNvPr>
          <p:cNvSpPr txBox="1"/>
          <p:nvPr/>
        </p:nvSpPr>
        <p:spPr>
          <a:xfrm>
            <a:off x="2174032" y="1399592"/>
            <a:ext cx="6428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 - ! Marshals on 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T1 !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All cars by T1 La Source to Endurance Pit Lane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paddock area</a:t>
            </a:r>
          </a:p>
          <a:p>
            <a:endParaRPr lang="fr-BE" dirty="0"/>
          </a:p>
        </p:txBody>
      </p:sp>
      <p:pic>
        <p:nvPicPr>
          <p:cNvPr id="12" name="Image 11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9743E2BB-1AC9-18DE-F4D7-4381C7D8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63" y="2384385"/>
            <a:ext cx="4572000" cy="3429000"/>
          </a:xfrm>
          <a:prstGeom prst="rect">
            <a:avLst/>
          </a:prstGeom>
        </p:spPr>
      </p:pic>
      <p:pic>
        <p:nvPicPr>
          <p:cNvPr id="13" name="Image 12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E86B836E-E51F-DDE0-3734-122E788A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58" y="238438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91A6C5-9012-40B2-BB41-6C37D405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Escape road @ Turns 5 – 7</a:t>
            </a:r>
          </a:p>
        </p:txBody>
      </p:sp>
      <p:pic>
        <p:nvPicPr>
          <p:cNvPr id="22" name="Picture 7" descr="SER2007 012">
            <a:extLst>
              <a:ext uri="{FF2B5EF4-FFF2-40B4-BE49-F238E27FC236}">
                <a16:creationId xmlns:a16="http://schemas.microsoft.com/office/drawing/2014/main" id="{16D2D9EE-9F51-473C-848B-A0291DB11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84" r="2" b="28200"/>
          <a:stretch/>
        </p:blipFill>
        <p:spPr bwMode="auto">
          <a:xfrm>
            <a:off x="643466" y="1270158"/>
            <a:ext cx="5130799" cy="2290280"/>
          </a:xfrm>
          <a:prstGeom prst="rect">
            <a:avLst/>
          </a:prstGeom>
          <a:noFill/>
        </p:spPr>
      </p:pic>
      <p:pic>
        <p:nvPicPr>
          <p:cNvPr id="19" name="Espace réservé du contenu 5" descr="Racing festival 2010 009.JPG">
            <a:extLst>
              <a:ext uri="{FF2B5EF4-FFF2-40B4-BE49-F238E27FC236}">
                <a16:creationId xmlns:a16="http://schemas.microsoft.com/office/drawing/2014/main" id="{3AF47B45-7370-4DEE-8909-EB62F94A5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31131" r="-2" b="23813"/>
          <a:stretch/>
        </p:blipFill>
        <p:spPr bwMode="auto">
          <a:xfrm>
            <a:off x="6417733" y="1548416"/>
            <a:ext cx="5130799" cy="1733764"/>
          </a:xfrm>
          <a:prstGeom prst="rect">
            <a:avLst/>
          </a:prstGeom>
          <a:noFill/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8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496" y="12055"/>
            <a:ext cx="9601200" cy="148590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 &amp; exit Lines &amp; bollards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543E66-3027-1279-1D71-321776BA15B4}"/>
              </a:ext>
            </a:extLst>
          </p:cNvPr>
          <p:cNvSpPr txBox="1"/>
          <p:nvPr/>
        </p:nvSpPr>
        <p:spPr>
          <a:xfrm>
            <a:off x="1510496" y="1522054"/>
            <a:ext cx="974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Pit Entry </a:t>
            </a:r>
            <a:r>
              <a:rPr lang="fr-BE" dirty="0" err="1"/>
              <a:t>after</a:t>
            </a:r>
            <a:r>
              <a:rPr lang="fr-BE" dirty="0"/>
              <a:t> La Source</a:t>
            </a:r>
          </a:p>
          <a:p>
            <a:r>
              <a:rPr lang="fr-BE" dirty="0"/>
              <a:t>Pictures Pit exit endurance </a:t>
            </a:r>
            <a:r>
              <a:rPr lang="fr-BE" dirty="0" err="1"/>
              <a:t>after</a:t>
            </a:r>
            <a:r>
              <a:rPr lang="fr-BE" dirty="0"/>
              <a:t> T4 </a:t>
            </a:r>
          </a:p>
        </p:txBody>
      </p:sp>
      <p:pic>
        <p:nvPicPr>
          <p:cNvPr id="2" name="Espace réservé du contenu 14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A1E5F3FA-BC74-EE37-353D-64111BC15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4" y="2617398"/>
            <a:ext cx="4448175" cy="33361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2D454-AA8C-060B-553C-55CE91A85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723419" y="4190716"/>
            <a:ext cx="980448" cy="1145230"/>
          </a:xfrm>
          <a:prstGeom prst="rect">
            <a:avLst/>
          </a:prstGeom>
        </p:spPr>
      </p:pic>
      <p:pic>
        <p:nvPicPr>
          <p:cNvPr id="3" name="Image 2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761118AB-17AE-1CFD-B042-DC9B586A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6" y="257096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19A8FA62-7981-BC61-9D7E-322E3E5BE9F0}"/>
              </a:ext>
            </a:extLst>
          </p:cNvPr>
          <p:cNvSpPr txBox="1">
            <a:spLocks/>
          </p:cNvSpPr>
          <p:nvPr/>
        </p:nvSpPr>
        <p:spPr>
          <a:xfrm>
            <a:off x="2362386" y="381063"/>
            <a:ext cx="7544672" cy="10434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3600" b="1">
                <a:latin typeface="Arial" panose="020B0604020202020204" pitchFamily="34" charset="0"/>
                <a:cs typeface="Arial" panose="020B0604020202020204" pitchFamily="34" charset="0"/>
              </a:rPr>
              <a:t>Formation lap from Eau rouge gate</a:t>
            </a:r>
            <a:endParaRPr lang="fr-B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9AF96F-6D1F-7884-AD9B-4F63487848A7}"/>
              </a:ext>
            </a:extLst>
          </p:cNvPr>
          <p:cNvSpPr txBox="1"/>
          <p:nvPr/>
        </p:nvSpPr>
        <p:spPr>
          <a:xfrm>
            <a:off x="2710387" y="2020850"/>
            <a:ext cx="60572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>
                <a:solidFill>
                  <a:srgbClr val="FF0000"/>
                </a:solidFill>
              </a:rPr>
              <a:t>Join</a:t>
            </a:r>
            <a:r>
              <a:rPr lang="fr-BE" sz="2600" dirty="0">
                <a:solidFill>
                  <a:srgbClr val="FF0000"/>
                </a:solidFill>
              </a:rPr>
              <a:t> the Green paddock (</a:t>
            </a:r>
            <a:r>
              <a:rPr lang="fr-BE" sz="2600" dirty="0" err="1">
                <a:solidFill>
                  <a:srgbClr val="FF0000"/>
                </a:solidFill>
              </a:rPr>
              <a:t>assembly</a:t>
            </a:r>
            <a:r>
              <a:rPr lang="fr-BE" sz="2600" dirty="0">
                <a:solidFill>
                  <a:srgbClr val="FF0000"/>
                </a:solidFill>
              </a:rPr>
              <a:t> area) time in the </a:t>
            </a:r>
            <a:r>
              <a:rPr lang="fr-BE" sz="2600" dirty="0" err="1">
                <a:solidFill>
                  <a:srgbClr val="FF0000"/>
                </a:solidFill>
              </a:rPr>
              <a:t>written</a:t>
            </a:r>
            <a:r>
              <a:rPr lang="fr-BE" sz="2600" dirty="0">
                <a:solidFill>
                  <a:srgbClr val="FF0000"/>
                </a:solidFill>
              </a:rPr>
              <a:t> briefing notes « Go to Green paddock»</a:t>
            </a:r>
          </a:p>
          <a:p>
            <a:endParaRPr lang="fr-BE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/>
              <a:t>When</a:t>
            </a:r>
            <a:r>
              <a:rPr lang="fr-BE" sz="2600" dirty="0"/>
              <a:t> </a:t>
            </a:r>
            <a:r>
              <a:rPr lang="fr-BE" sz="2600" dirty="0" err="1"/>
              <a:t>aproaching</a:t>
            </a:r>
            <a:r>
              <a:rPr lang="fr-BE" sz="2600" dirty="0"/>
              <a:t> the </a:t>
            </a:r>
            <a:r>
              <a:rPr lang="fr-BE" sz="2600" dirty="0" err="1"/>
              <a:t>starting</a:t>
            </a:r>
            <a:r>
              <a:rPr lang="fr-BE" sz="2600" dirty="0"/>
              <a:t> </a:t>
            </a:r>
            <a:r>
              <a:rPr lang="fr-BE" sz="2600" dirty="0" err="1"/>
              <a:t>grid</a:t>
            </a:r>
            <a:r>
              <a:rPr lang="fr-BE" sz="2600" dirty="0"/>
              <a:t> </a:t>
            </a:r>
            <a:r>
              <a:rPr lang="fr-BE" sz="2600" dirty="0" err="1"/>
              <a:t>it</a:t>
            </a:r>
            <a:r>
              <a:rPr lang="fr-BE" sz="2600" dirty="0"/>
              <a:t> </a:t>
            </a:r>
            <a:r>
              <a:rPr lang="fr-BE" sz="2600" dirty="0" err="1"/>
              <a:t>will</a:t>
            </a:r>
            <a:r>
              <a:rPr lang="fr-BE" sz="2600" dirty="0"/>
              <a:t> be </a:t>
            </a:r>
            <a:r>
              <a:rPr lang="fr-BE" sz="2600" dirty="0" err="1"/>
              <a:t>directly</a:t>
            </a:r>
            <a:r>
              <a:rPr lang="fr-BE" sz="2600" dirty="0"/>
              <a:t> the start -&gt; light </a:t>
            </a:r>
            <a:r>
              <a:rPr lang="fr-BE" sz="2600" dirty="0" err="1"/>
              <a:t>procedure</a:t>
            </a:r>
            <a:endParaRPr lang="fr-BE" sz="2600" dirty="0"/>
          </a:p>
        </p:txBody>
      </p:sp>
    </p:spTree>
    <p:extLst>
      <p:ext uri="{BB962C8B-B14F-4D97-AF65-F5344CB8AC3E}">
        <p14:creationId xmlns:p14="http://schemas.microsoft.com/office/powerpoint/2010/main" val="2390203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776F-FE8D-4C40-BB7B-6B75B1F9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856" y="144738"/>
            <a:ext cx="4208694" cy="8375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Start line</a:t>
            </a:r>
            <a:endParaRPr lang="en-US" sz="5400" kern="1200" dirty="0">
              <a:solidFill>
                <a:schemeClr val="tx1"/>
              </a:solidFill>
              <a:latin typeface="Porsche Next TT" panose="020B0504020101010102" pitchFamily="34" charset="0"/>
              <a:cs typeface="Porsche Next TT" panose="020B0504020101010102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C0A7F-EF70-1D30-8C96-1B59C098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8" y="1134939"/>
            <a:ext cx="6145301" cy="5578323"/>
          </a:xfrm>
          <a:prstGeom prst="rect">
            <a:avLst/>
          </a:prstGeom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19FAA89D-498D-02B1-73F8-4CFC0287F9F1}"/>
              </a:ext>
            </a:extLst>
          </p:cNvPr>
          <p:cNvSpPr/>
          <p:nvPr/>
        </p:nvSpPr>
        <p:spPr>
          <a:xfrm>
            <a:off x="6293203" y="4422711"/>
            <a:ext cx="435430" cy="90506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205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C9925F9-2A83-61BE-A322-F9017BB0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099B8B-A023-4A4A-9431-0065D23F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    Start Lights: Red On/Off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64F9DC-2707-460D-925A-836B511A9C61}"/>
              </a:ext>
            </a:extLst>
          </p:cNvPr>
          <p:cNvSpPr/>
          <p:nvPr/>
        </p:nvSpPr>
        <p:spPr>
          <a:xfrm>
            <a:off x="6096000" y="2558005"/>
            <a:ext cx="709914" cy="648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537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F16D402-9535-45E8-ACE6-F8528C8D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7" y="863186"/>
            <a:ext cx="9954239" cy="559925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16D30E7-30D5-459D-ACBE-34268F12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57" y="340053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Aborted Start Lights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3F418DE-628D-46E6-90A8-320A6CDFC535}"/>
              </a:ext>
            </a:extLst>
          </p:cNvPr>
          <p:cNvSpPr txBox="1">
            <a:spLocks/>
          </p:cNvSpPr>
          <p:nvPr/>
        </p:nvSpPr>
        <p:spPr>
          <a:xfrm>
            <a:off x="2807679" y="5409260"/>
            <a:ext cx="8328706" cy="724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1" name="Picture 7" descr="yellow2flashensemble">
            <a:extLst>
              <a:ext uri="{FF2B5EF4-FFF2-40B4-BE49-F238E27FC236}">
                <a16:creationId xmlns:a16="http://schemas.microsoft.com/office/drawing/2014/main" id="{5F0C6274-DB5E-4BD5-B735-94A858FC8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905" y="5231756"/>
            <a:ext cx="3103414" cy="1570061"/>
          </a:xfrm>
          <a:prstGeom prst="rect">
            <a:avLst/>
          </a:prstGeom>
          <a:noFill/>
        </p:spPr>
      </p:pic>
      <p:pic>
        <p:nvPicPr>
          <p:cNvPr id="22" name="Picture 8" descr="yellow2flashensemble">
            <a:extLst>
              <a:ext uri="{FF2B5EF4-FFF2-40B4-BE49-F238E27FC236}">
                <a16:creationId xmlns:a16="http://schemas.microsoft.com/office/drawing/2014/main" id="{A8A44897-4E75-4BD6-BDBB-55FF932E0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916" y="1583065"/>
            <a:ext cx="2160935" cy="1093460"/>
          </a:xfrm>
          <a:prstGeom prst="rect">
            <a:avLst/>
          </a:prstGeom>
          <a:noFill/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BD4C4EA-3C52-484A-9AD9-DFDF0C6D81AB}"/>
              </a:ext>
            </a:extLst>
          </p:cNvPr>
          <p:cNvSpPr/>
          <p:nvPr/>
        </p:nvSpPr>
        <p:spPr>
          <a:xfrm>
            <a:off x="5874424" y="3011120"/>
            <a:ext cx="522929" cy="6313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970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C1027-5676-B81B-6658-8FCD4159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76" y="1040250"/>
            <a:ext cx="2892490" cy="3562350"/>
          </a:xfrm>
        </p:spPr>
        <p:txBody>
          <a:bodyPr>
            <a:normAutofit/>
          </a:bodyPr>
          <a:lstStyle/>
          <a:p>
            <a:r>
              <a:rPr lang="fr-BE" sz="3200" dirty="0">
                <a:latin typeface="Arial" panose="020B0604020202020204" pitchFamily="34" charset="0"/>
                <a:cs typeface="Arial" panose="020B0604020202020204" pitchFamily="34" charset="0"/>
              </a:rPr>
              <a:t>Example of right formation</a:t>
            </a:r>
            <a:br>
              <a:rPr lang="fr-BE" dirty="0"/>
            </a:b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DE89A7-F8A8-6EBF-A6B0-4786D235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54" y="134272"/>
            <a:ext cx="6779340" cy="5084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33A19-C774-D797-38FE-35DCB1ACAD07}"/>
              </a:ext>
            </a:extLst>
          </p:cNvPr>
          <p:cNvSpPr/>
          <p:nvPr/>
        </p:nvSpPr>
        <p:spPr>
          <a:xfrm>
            <a:off x="1521370" y="2267428"/>
            <a:ext cx="3056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0413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cars must hold the starting formation by driving  from the beginning over the „starting boxes“ on their respective sides  (starting corridors).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50CA49-1814-9406-17B2-20A6592EC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36" y="4298753"/>
            <a:ext cx="3169724" cy="2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FFB3C1C-C5A5-4F6A-8B5D-B43959FC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map</a:t>
            </a:r>
          </a:p>
        </p:txBody>
      </p:sp>
      <p:pic>
        <p:nvPicPr>
          <p:cNvPr id="3" name="Image 2" descr="Une image contenant texte, diagramme, capture d’écran, carte&#10;&#10;Description générée automatiquement">
            <a:extLst>
              <a:ext uri="{FF2B5EF4-FFF2-40B4-BE49-F238E27FC236}">
                <a16:creationId xmlns:a16="http://schemas.microsoft.com/office/drawing/2014/main" id="{551E06CF-1B94-695C-E63D-D13293F1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78" y="700534"/>
            <a:ext cx="8148601" cy="57574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83F3BB-9D20-3F63-7B3A-B0233B130B83}"/>
              </a:ext>
            </a:extLst>
          </p:cNvPr>
          <p:cNvSpPr/>
          <p:nvPr/>
        </p:nvSpPr>
        <p:spPr>
          <a:xfrm>
            <a:off x="6447453" y="1007706"/>
            <a:ext cx="1744825" cy="317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3746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8C4C4D1-360D-FB20-1D5A-E4B78EC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pPr algn="ctr"/>
            <a:r>
              <a:rPr lang="fr-BE" b="1" dirty="0">
                <a:latin typeface="Arial Narrow" panose="020B0606020202030204" pitchFamily="34" charset="0"/>
              </a:rPr>
              <a:t>Formation: Red = No Green = Yes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D98F78-3345-3E3C-6147-A3173E13B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0"/>
          <a:stretch/>
        </p:blipFill>
        <p:spPr>
          <a:xfrm>
            <a:off x="2790825" y="1853076"/>
            <a:ext cx="7810500" cy="4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902089-89BE-AB77-BCB6-4EBB46D8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4" y="712354"/>
            <a:ext cx="9955631" cy="5596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9FCF06-D62F-4A65-9C41-71F1F1B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616811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 Line – Race Suspended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C369826C-F794-4C17-812E-16B27CDE20FA}"/>
              </a:ext>
            </a:extLst>
          </p:cNvPr>
          <p:cNvSpPr/>
          <p:nvPr/>
        </p:nvSpPr>
        <p:spPr>
          <a:xfrm>
            <a:off x="4276966" y="2353928"/>
            <a:ext cx="590309" cy="20024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E718E-1105-BC63-3A97-F5D0A4BA776B}"/>
              </a:ext>
            </a:extLst>
          </p:cNvPr>
          <p:cNvSpPr/>
          <p:nvPr/>
        </p:nvSpPr>
        <p:spPr>
          <a:xfrm>
            <a:off x="2995127" y="4422710"/>
            <a:ext cx="5150497" cy="746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4396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88E45-DC87-4AC7-B0FF-74F4766E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94" y="231384"/>
            <a:ext cx="9601200" cy="1485900"/>
          </a:xfrm>
        </p:spPr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-Car Arrow Man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D08DE5C-E473-4F52-A5C7-AF41F0075DE1}"/>
              </a:ext>
            </a:extLst>
          </p:cNvPr>
          <p:cNvGrpSpPr/>
          <p:nvPr/>
        </p:nvGrpSpPr>
        <p:grpSpPr>
          <a:xfrm>
            <a:off x="7425216" y="1686657"/>
            <a:ext cx="4489359" cy="4208474"/>
            <a:chOff x="7189344" y="1690688"/>
            <a:chExt cx="4489359" cy="42084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5EFAB-EC84-40C4-8F47-4C3B6E10EE4E}"/>
                </a:ext>
              </a:extLst>
            </p:cNvPr>
            <p:cNvSpPr/>
            <p:nvPr/>
          </p:nvSpPr>
          <p:spPr>
            <a:xfrm>
              <a:off x="7189344" y="1690688"/>
              <a:ext cx="4489359" cy="42084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99B5C37-7323-4124-B572-2D00C808064C}"/>
                </a:ext>
              </a:extLst>
            </p:cNvPr>
            <p:cNvSpPr txBox="1"/>
            <p:nvPr/>
          </p:nvSpPr>
          <p:spPr>
            <a:xfrm>
              <a:off x="7189344" y="2132856"/>
              <a:ext cx="4489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9600" b="1" dirty="0"/>
                <a:t>SC</a:t>
              </a:r>
            </a:p>
          </p:txBody>
        </p:sp>
        <p:sp>
          <p:nvSpPr>
            <p:cNvPr id="7" name="Flèche droite 9">
              <a:extLst>
                <a:ext uri="{FF2B5EF4-FFF2-40B4-BE49-F238E27FC236}">
                  <a16:creationId xmlns:a16="http://schemas.microsoft.com/office/drawing/2014/main" id="{9E0DFA6F-6188-4C3F-85A8-87C8C27FB978}"/>
                </a:ext>
              </a:extLst>
            </p:cNvPr>
            <p:cNvSpPr/>
            <p:nvPr/>
          </p:nvSpPr>
          <p:spPr>
            <a:xfrm>
              <a:off x="7907708" y="4581128"/>
              <a:ext cx="3150427" cy="81454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 10" descr="Une image contenant herbe, ciel, extérieur, passage&#10;&#10;Description générée automatiquement">
            <a:extLst>
              <a:ext uri="{FF2B5EF4-FFF2-40B4-BE49-F238E27FC236}">
                <a16:creationId xmlns:a16="http://schemas.microsoft.com/office/drawing/2014/main" id="{6E455A96-AD66-4CE6-5018-0F863C21E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6" y="1686657"/>
            <a:ext cx="5611299" cy="4208474"/>
          </a:xfrm>
          <a:prstGeom prst="rect">
            <a:avLst/>
          </a:prstGeom>
        </p:spPr>
      </p:pic>
      <p:pic>
        <p:nvPicPr>
          <p:cNvPr id="12" name="Image 11" descr="marshals sc with arrow.jpg">
            <a:extLst>
              <a:ext uri="{FF2B5EF4-FFF2-40B4-BE49-F238E27FC236}">
                <a16:creationId xmlns:a16="http://schemas.microsoft.com/office/drawing/2014/main" id="{EDBE36A5-B1DA-2A3A-28B1-112A259D16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384" y="1958153"/>
            <a:ext cx="792852" cy="1118926"/>
          </a:xfrm>
          <a:prstGeom prst="rect">
            <a:avLst/>
          </a:prstGeom>
        </p:spPr>
      </p:pic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1D04ACB1-0424-6385-F90C-FCEEFF0591C9}"/>
              </a:ext>
            </a:extLst>
          </p:cNvPr>
          <p:cNvSpPr/>
          <p:nvPr/>
        </p:nvSpPr>
        <p:spPr>
          <a:xfrm>
            <a:off x="4816954" y="2913655"/>
            <a:ext cx="472564" cy="67878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7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406471-BF87-49C9-884F-676B93E3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1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92E2230-F50B-FF95-2016-76190DE2D9E8}"/>
              </a:ext>
            </a:extLst>
          </p:cNvPr>
          <p:cNvCxnSpPr>
            <a:cxnSpLocks/>
          </p:cNvCxnSpPr>
          <p:nvPr/>
        </p:nvCxnSpPr>
        <p:spPr>
          <a:xfrm>
            <a:off x="4504246" y="1920744"/>
            <a:ext cx="29322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space réservé du contenu 5" descr="Une image contenant ciel, extérieur, route, bitume&#10;&#10;Description générée automatiquement">
            <a:extLst>
              <a:ext uri="{FF2B5EF4-FFF2-40B4-BE49-F238E27FC236}">
                <a16:creationId xmlns:a16="http://schemas.microsoft.com/office/drawing/2014/main" id="{445159FF-981F-C920-31DA-E4533A2B2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 b="35092"/>
          <a:stretch/>
        </p:blipFill>
        <p:spPr>
          <a:xfrm>
            <a:off x="0" y="-27703"/>
            <a:ext cx="12191980" cy="4187119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id="{4550DF2A-B4C1-9AC3-4387-1DA8274C3744}"/>
              </a:ext>
            </a:extLst>
          </p:cNvPr>
          <p:cNvSpPr/>
          <p:nvPr/>
        </p:nvSpPr>
        <p:spPr>
          <a:xfrm>
            <a:off x="5541818" y="1307762"/>
            <a:ext cx="628073" cy="171252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B2CBA2D-66DB-ACAE-7EA7-DEB88FB151C7}"/>
              </a:ext>
            </a:extLst>
          </p:cNvPr>
          <p:cNvCxnSpPr>
            <a:cxnSpLocks/>
          </p:cNvCxnSpPr>
          <p:nvPr/>
        </p:nvCxnSpPr>
        <p:spPr>
          <a:xfrm>
            <a:off x="2733869" y="2930536"/>
            <a:ext cx="6232849" cy="1485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1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89306D-507F-49D8-B6BF-BE46499B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2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5" name="Espace réservé du contenu 6" descr="Une image contenant arbre, extérieur, route, herbe&#10;&#10;Description générée automatiquement">
            <a:extLst>
              <a:ext uri="{FF2B5EF4-FFF2-40B4-BE49-F238E27FC236}">
                <a16:creationId xmlns:a16="http://schemas.microsoft.com/office/drawing/2014/main" id="{F7484EDD-D826-AA9E-B1A8-9BF0D9122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 b="35793"/>
          <a:stretch/>
        </p:blipFill>
        <p:spPr>
          <a:xfrm>
            <a:off x="20" y="10"/>
            <a:ext cx="12191980" cy="4187119"/>
          </a:xfrm>
          <a:prstGeom prst="rect">
            <a:avLst/>
          </a:prstGeom>
        </p:spPr>
      </p:pic>
      <p:sp>
        <p:nvSpPr>
          <p:cNvPr id="7" name="Flèche : bas 6">
            <a:extLst>
              <a:ext uri="{FF2B5EF4-FFF2-40B4-BE49-F238E27FC236}">
                <a16:creationId xmlns:a16="http://schemas.microsoft.com/office/drawing/2014/main" id="{EA3413F6-6847-1060-DC39-4EE109A41EB6}"/>
              </a:ext>
            </a:extLst>
          </p:cNvPr>
          <p:cNvSpPr/>
          <p:nvPr/>
        </p:nvSpPr>
        <p:spPr>
          <a:xfrm>
            <a:off x="5661891" y="1510166"/>
            <a:ext cx="609600" cy="161172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F3901C4-A030-688B-E372-25F4BE349A89}"/>
              </a:ext>
            </a:extLst>
          </p:cNvPr>
          <p:cNvCxnSpPr/>
          <p:nvPr/>
        </p:nvCxnSpPr>
        <p:spPr>
          <a:xfrm>
            <a:off x="2274879" y="2948713"/>
            <a:ext cx="6774024" cy="2703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7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herbe, scène, extérieur&#10;&#10;Description générée automatiquement">
            <a:extLst>
              <a:ext uri="{FF2B5EF4-FFF2-40B4-BE49-F238E27FC236}">
                <a16:creationId xmlns:a16="http://schemas.microsoft.com/office/drawing/2014/main" id="{4A930170-6389-42C5-BA01-7ABD768F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488268"/>
            <a:ext cx="6900380" cy="3881463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E85DEF-0AD1-4B6E-869D-C52AD078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Safety-Car Lights OFF</a:t>
            </a:r>
          </a:p>
        </p:txBody>
      </p:sp>
    </p:spTree>
    <p:extLst>
      <p:ext uri="{BB962C8B-B14F-4D97-AF65-F5344CB8AC3E}">
        <p14:creationId xmlns:p14="http://schemas.microsoft.com/office/powerpoint/2010/main" val="714029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F1F725-3B9F-48FA-85B5-910ED338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98F522-A153-4D25-A159-3223950FC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1111" y="-161575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FFE3E22-88D2-4D23-B65D-9695124B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913902" y="131680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BF3F32-0AED-4881-A993-3C6D3DF5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3973431"/>
            <a:ext cx="10869750" cy="17486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Re-start under safety-car</a:t>
            </a:r>
          </a:p>
        </p:txBody>
      </p:sp>
      <p:pic>
        <p:nvPicPr>
          <p:cNvPr id="5" name="Espace réservé du contenu 4" descr="Une image contenant texte, trousse de secours, automate&#10;&#10;Description générée automatiquement">
            <a:extLst>
              <a:ext uri="{FF2B5EF4-FFF2-40B4-BE49-F238E27FC236}">
                <a16:creationId xmlns:a16="http://schemas.microsoft.com/office/drawing/2014/main" id="{2B981A1D-95E4-440D-9605-2FD5CE94F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21" y="1127368"/>
            <a:ext cx="8293116" cy="2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2AA3D-B989-42BB-B2CD-9B956808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Yellow Flags – Marshaling Lights System</a:t>
            </a:r>
            <a:endParaRPr lang="fr-B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F14C7-CBDE-4F69-B423-95FE547A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90" y="1690688"/>
            <a:ext cx="8297333" cy="46672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1660EE2-17DF-4CE8-9815-5B0FE7FE9887}"/>
              </a:ext>
            </a:extLst>
          </p:cNvPr>
          <p:cNvSpPr/>
          <p:nvPr/>
        </p:nvSpPr>
        <p:spPr>
          <a:xfrm>
            <a:off x="4333850" y="2060893"/>
            <a:ext cx="1369190" cy="129972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09A6B8-63EA-4FD8-A129-C6A63020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1" y="2887411"/>
            <a:ext cx="4670876" cy="26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</p:spTree>
    <p:extLst>
      <p:ext uri="{BB962C8B-B14F-4D97-AF65-F5344CB8AC3E}">
        <p14:creationId xmlns:p14="http://schemas.microsoft.com/office/powerpoint/2010/main" val="1466580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1AF672-05E8-492D-8BEB-F0821E64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2983688"/>
            <a:ext cx="5497465" cy="38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DBA9681-7040-43D7-A2DD-1E79AD32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6" y="2142859"/>
            <a:ext cx="2476344" cy="25722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Lane Map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DCE2F-55DA-EE63-A62D-D05E2C56B1DF}"/>
              </a:ext>
            </a:extLst>
          </p:cNvPr>
          <p:cNvSpPr/>
          <p:nvPr/>
        </p:nvSpPr>
        <p:spPr>
          <a:xfrm>
            <a:off x="4098471" y="1203649"/>
            <a:ext cx="3995057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Espace réservé du contenu 6" descr="Une image contenant capture d’écran, texte, conception&#10;&#10;Description générée automatiquement">
            <a:extLst>
              <a:ext uri="{FF2B5EF4-FFF2-40B4-BE49-F238E27FC236}">
                <a16:creationId xmlns:a16="http://schemas.microsoft.com/office/drawing/2014/main" id="{348A356E-B81B-4CFC-01E9-9ED80CD75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92" y="809287"/>
            <a:ext cx="8838508" cy="4971661"/>
          </a:xfrm>
        </p:spPr>
      </p:pic>
    </p:spTree>
    <p:extLst>
      <p:ext uri="{BB962C8B-B14F-4D97-AF65-F5344CB8AC3E}">
        <p14:creationId xmlns:p14="http://schemas.microsoft.com/office/powerpoint/2010/main" val="971368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443DE3-87EA-4B54-B200-522C8B5B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746476"/>
            <a:ext cx="6900380" cy="53650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C1D4E5-E77B-4064-93A0-9C6485C6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</a:p>
        </p:txBody>
      </p:sp>
    </p:spTree>
    <p:extLst>
      <p:ext uri="{BB962C8B-B14F-4D97-AF65-F5344CB8AC3E}">
        <p14:creationId xmlns:p14="http://schemas.microsoft.com/office/powerpoint/2010/main" val="2567610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CB6D6-A4C6-4BE3-BCB1-7CBBFC74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pic>
        <p:nvPicPr>
          <p:cNvPr id="5" name="Image 4" descr="black.gif">
            <a:extLst>
              <a:ext uri="{FF2B5EF4-FFF2-40B4-BE49-F238E27FC236}">
                <a16:creationId xmlns:a16="http://schemas.microsoft.com/office/drawing/2014/main" id="{89C59EA2-C36B-4BC1-932B-5EA35D0C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1904991"/>
            <a:ext cx="891335" cy="636668"/>
          </a:xfrm>
          <a:prstGeom prst="rect">
            <a:avLst/>
          </a:prstGeom>
        </p:spPr>
      </p:pic>
      <p:pic>
        <p:nvPicPr>
          <p:cNvPr id="6" name="Image 5" descr="black orange.gif">
            <a:extLst>
              <a:ext uri="{FF2B5EF4-FFF2-40B4-BE49-F238E27FC236}">
                <a16:creationId xmlns:a16="http://schemas.microsoft.com/office/drawing/2014/main" id="{73CA61FA-6FB9-4CC3-996B-1A32569B1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2547933"/>
            <a:ext cx="891335" cy="636668"/>
          </a:xfrm>
          <a:prstGeom prst="rect">
            <a:avLst/>
          </a:prstGeom>
        </p:spPr>
      </p:pic>
      <p:pic>
        <p:nvPicPr>
          <p:cNvPr id="7" name="Image 6" descr="blackwhite.gif">
            <a:extLst>
              <a:ext uri="{FF2B5EF4-FFF2-40B4-BE49-F238E27FC236}">
                <a16:creationId xmlns:a16="http://schemas.microsoft.com/office/drawing/2014/main" id="{6B2FA1FA-5A12-4D5B-A265-32B8F85AA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3190875"/>
            <a:ext cx="891335" cy="636668"/>
          </a:xfrm>
          <a:prstGeom prst="rect">
            <a:avLst/>
          </a:prstGeom>
        </p:spPr>
      </p:pic>
      <p:grpSp>
        <p:nvGrpSpPr>
          <p:cNvPr id="8" name="Groupe 9">
            <a:extLst>
              <a:ext uri="{FF2B5EF4-FFF2-40B4-BE49-F238E27FC236}">
                <a16:creationId xmlns:a16="http://schemas.microsoft.com/office/drawing/2014/main" id="{7016222C-5793-4044-9EE6-2403C33BFEBB}"/>
              </a:ext>
            </a:extLst>
          </p:cNvPr>
          <p:cNvGrpSpPr/>
          <p:nvPr/>
        </p:nvGrpSpPr>
        <p:grpSpPr>
          <a:xfrm>
            <a:off x="838200" y="3833816"/>
            <a:ext cx="863359" cy="680355"/>
            <a:chOff x="1714480" y="3714752"/>
            <a:chExt cx="645823" cy="519874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8A856C53-063D-45D8-9680-871FD65F7624}"/>
                </a:ext>
              </a:extLst>
            </p:cNvPr>
            <p:cNvSpPr/>
            <p:nvPr/>
          </p:nvSpPr>
          <p:spPr>
            <a:xfrm>
              <a:off x="1763688" y="3789040"/>
              <a:ext cx="576064" cy="3600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" name="Image 9" descr="drive thru.jpg">
              <a:extLst>
                <a:ext uri="{FF2B5EF4-FFF2-40B4-BE49-F238E27FC236}">
                  <a16:creationId xmlns:a16="http://schemas.microsoft.com/office/drawing/2014/main" id="{9268CC4B-80FE-43C3-8BC2-E9E7ED5A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2FF"/>
                </a:clrFrom>
                <a:clrTo>
                  <a:srgbClr val="FBF2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4480" y="3714752"/>
              <a:ext cx="645823" cy="519874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BDC55BC-46D2-463F-87B4-2878DD168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645" y="1631031"/>
            <a:ext cx="8546095" cy="4807178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3A7E661-3592-45E9-9CF2-2C003D1F6988}"/>
              </a:ext>
            </a:extLst>
          </p:cNvPr>
          <p:cNvSpPr/>
          <p:nvPr/>
        </p:nvSpPr>
        <p:spPr>
          <a:xfrm>
            <a:off x="4114800" y="3827543"/>
            <a:ext cx="2481943" cy="4614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14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D89318-E780-40E4-9DBF-D9301B73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441" y="1649691"/>
            <a:ext cx="2698619" cy="2236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b="1" cap="all" dirty="0">
                <a:latin typeface="Arial" panose="020B0604020202020204" pitchFamily="34" charset="0"/>
                <a:cs typeface="Arial" panose="020B0604020202020204" pitchFamily="34" charset="0"/>
              </a:rPr>
              <a:t>Stop &amp; Go penalty box</a:t>
            </a:r>
          </a:p>
        </p:txBody>
      </p:sp>
      <p:pic>
        <p:nvPicPr>
          <p:cNvPr id="9" name="Image 8" descr="Une image contenant extérieur, bâtiment, ciel, tapis&#10;&#10;Description générée automatiquement">
            <a:extLst>
              <a:ext uri="{FF2B5EF4-FFF2-40B4-BE49-F238E27FC236}">
                <a16:creationId xmlns:a16="http://schemas.microsoft.com/office/drawing/2014/main" id="{922D42CE-C46D-D393-0AB0-A805E17FD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67" y="708025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2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FDE41-C3F9-4C4F-8C6E-EE15DE1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Appendix L – Track Limits</a:t>
            </a:r>
          </a:p>
        </p:txBody>
      </p:sp>
      <p:pic>
        <p:nvPicPr>
          <p:cNvPr id="4" name="Espace réservé du contenu 5" descr="09WSRR1Photos 012.JPG">
            <a:extLst>
              <a:ext uri="{FF2B5EF4-FFF2-40B4-BE49-F238E27FC236}">
                <a16:creationId xmlns:a16="http://schemas.microsoft.com/office/drawing/2014/main" id="{4D7797D8-93B2-448E-A2D2-4B869DC99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62CE79B8-9E37-4B0E-923E-6FB363382E76}"/>
              </a:ext>
            </a:extLst>
          </p:cNvPr>
          <p:cNvSpPr/>
          <p:nvPr/>
        </p:nvSpPr>
        <p:spPr>
          <a:xfrm>
            <a:off x="7230030" y="3204373"/>
            <a:ext cx="482772" cy="114589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939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75FD-7F58-F865-2374-A4C2E307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AA0AD5-5181-D92A-A9B4-6CBAB1DB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81912"/>
            <a:ext cx="10618088" cy="36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FF145F7-1C82-ACDD-4EB2-FDD03ED1C119}"/>
              </a:ext>
            </a:extLst>
          </p:cNvPr>
          <p:cNvSpPr txBox="1">
            <a:spLocks/>
          </p:cNvSpPr>
          <p:nvPr/>
        </p:nvSpPr>
        <p:spPr>
          <a:xfrm>
            <a:off x="5012332" y="547257"/>
            <a:ext cx="4699473" cy="5020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Pit window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501B4B-AC3D-7A2B-DE8C-3800A0504AFB}"/>
              </a:ext>
            </a:extLst>
          </p:cNvPr>
          <p:cNvSpPr txBox="1"/>
          <p:nvPr/>
        </p:nvSpPr>
        <p:spPr>
          <a:xfrm>
            <a:off x="3830217" y="2621903"/>
            <a:ext cx="598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R1: between 20' &amp; 30’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R2: between 25' &amp; 35' </a:t>
            </a:r>
            <a:r>
              <a:rPr lang="fr-BE" dirty="0"/>
              <a:t>150sec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Pit In/Pit Out 120 sec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84977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8BAFE-7AE8-2086-E8D7-68F8EE75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&amp; Track exit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74157-BBDD-243C-5031-ADF12034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07465"/>
            <a:ext cx="9601200" cy="3581400"/>
          </a:xfrm>
        </p:spPr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: Green paddock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assembling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area -&gt; Eau Rouge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exit T1 – 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A6B2F1-C09F-1C55-FB1C-628F862EE4AA}"/>
              </a:ext>
            </a:extLst>
          </p:cNvPr>
          <p:cNvSpPr txBox="1"/>
          <p:nvPr/>
        </p:nvSpPr>
        <p:spPr>
          <a:xfrm>
            <a:off x="8093529" y="4040155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FF00"/>
                </a:solidFill>
              </a:rPr>
              <a:t>Track exit</a:t>
            </a:r>
          </a:p>
        </p:txBody>
      </p:sp>
      <p:pic>
        <p:nvPicPr>
          <p:cNvPr id="7" name="Image 6" descr="Une image contenant texte, ciel, extérieur, route&#10;&#10;Description générée automatiquement">
            <a:extLst>
              <a:ext uri="{FF2B5EF4-FFF2-40B4-BE49-F238E27FC236}">
                <a16:creationId xmlns:a16="http://schemas.microsoft.com/office/drawing/2014/main" id="{9EC1E157-FE24-56EC-D5D7-79A447808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52" y="2992369"/>
            <a:ext cx="4424215" cy="3318161"/>
          </a:xfrm>
          <a:prstGeom prst="rect">
            <a:avLst/>
          </a:prstGeom>
        </p:spPr>
      </p:pic>
      <p:pic>
        <p:nvPicPr>
          <p:cNvPr id="11" name="Image 10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D5258D46-FDD2-BDC4-70CD-05CCF8E72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21" y="252000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64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5F5643-6B35-83CF-7764-41274092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/>
              <a:t>Assembling area</a:t>
            </a:r>
          </a:p>
        </p:txBody>
      </p:sp>
      <p:pic>
        <p:nvPicPr>
          <p:cNvPr id="5" name="Espace réservé du contenu 4" descr="Une image contenant texte, diagramme&#10;&#10;Le contenu généré par l’IA peut être incorrect.">
            <a:extLst>
              <a:ext uri="{FF2B5EF4-FFF2-40B4-BE49-F238E27FC236}">
                <a16:creationId xmlns:a16="http://schemas.microsoft.com/office/drawing/2014/main" id="{B722127C-6BF1-879C-C3DC-A0390183D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02"/>
          <a:stretch>
            <a:fillRect/>
          </a:stretch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170B9C-85A5-4673-981C-DDDBAC51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diagramm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2A3D13B1-4D43-BD59-A307-33CF759C4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302"/>
          <a:stretch>
            <a:fillRect/>
          </a:stretch>
        </p:blipFill>
        <p:spPr>
          <a:xfrm>
            <a:off x="20" y="10"/>
            <a:ext cx="4966232" cy="6857990"/>
          </a:xfrm>
          <a:prstGeom prst="rect">
            <a:avLst/>
          </a:prstGeom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id="{1C82216A-4221-434A-B11C-7E13B4A1F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EA56B1-F914-E5E0-76F1-BB36929B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Enquiry Form</a:t>
            </a:r>
          </a:p>
        </p:txBody>
      </p:sp>
    </p:spTree>
    <p:extLst>
      <p:ext uri="{BB962C8B-B14F-4D97-AF65-F5344CB8AC3E}">
        <p14:creationId xmlns:p14="http://schemas.microsoft.com/office/powerpoint/2010/main" val="278952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AB6C7B-7C19-BF97-3259-3BA195BA5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40F3F2-674E-47F4-9DA3-9291106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cap="all"/>
              <a:t>Have a nice &amp; safe Race</a:t>
            </a:r>
          </a:p>
        </p:txBody>
      </p:sp>
    </p:spTree>
    <p:extLst>
      <p:ext uri="{BB962C8B-B14F-4D97-AF65-F5344CB8AC3E}">
        <p14:creationId xmlns:p14="http://schemas.microsoft.com/office/powerpoint/2010/main" val="154848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A8AFFF-C065-4FA0-95F1-317BE205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8C247127-E524-4564-9C4A-DF8E5FB5CE57}"/>
              </a:ext>
            </a:extLst>
          </p:cNvPr>
          <p:cNvSpPr txBox="1">
            <a:spLocks/>
          </p:cNvSpPr>
          <p:nvPr/>
        </p:nvSpPr>
        <p:spPr>
          <a:xfrm>
            <a:off x="1603441" y="1649691"/>
            <a:ext cx="2698619" cy="223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9000"/>
              </a:lnSpc>
              <a:spcAft>
                <a:spcPts val="600"/>
              </a:spcAft>
            </a:pPr>
            <a:r>
              <a:rPr lang="en-US" sz="4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– Finish Line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ACF077CC-8F40-4367-A8CD-5E11C96673F1}"/>
              </a:ext>
            </a:extLst>
          </p:cNvPr>
          <p:cNvSpPr/>
          <p:nvPr/>
        </p:nvSpPr>
        <p:spPr>
          <a:xfrm>
            <a:off x="6590439" y="2583712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20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E5EEC4E-DC01-4BBF-A261-A663A7EE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cap="all" dirty="0">
                <a:latin typeface="Arial" panose="020B0604020202020204" pitchFamily="34" charset="0"/>
                <a:cs typeface="Arial" panose="020B0604020202020204" pitchFamily="34" charset="0"/>
              </a:rPr>
              <a:t>Start Line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48D71388-A4D2-4D16-A13B-431BEE04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r="2444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DAAE3A6-AA25-4FDD-A7F1-8A92A7744ECA}"/>
              </a:ext>
            </a:extLst>
          </p:cNvPr>
          <p:cNvSpPr/>
          <p:nvPr/>
        </p:nvSpPr>
        <p:spPr>
          <a:xfrm>
            <a:off x="6590439" y="3637020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426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544" y="5168838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</a:t>
            </a:r>
            <a:b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RHS after T1 </a:t>
            </a:r>
          </a:p>
        </p:txBody>
      </p:sp>
      <p:pic>
        <p:nvPicPr>
          <p:cNvPr id="15" name="Picture 10" descr="speedlimit">
            <a:extLst>
              <a:ext uri="{FF2B5EF4-FFF2-40B4-BE49-F238E27FC236}">
                <a16:creationId xmlns:a16="http://schemas.microsoft.com/office/drawing/2014/main" id="{78DD3331-07D5-46A6-AB46-F56F6781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1348" y="5122819"/>
            <a:ext cx="1322388" cy="1363662"/>
          </a:xfrm>
          <a:prstGeom prst="rect">
            <a:avLst/>
          </a:prstGeom>
          <a:ln/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C2BD98-B46C-4330-5D66-5CD7DF80E6F6}"/>
              </a:ext>
            </a:extLst>
          </p:cNvPr>
          <p:cNvCxnSpPr>
            <a:cxnSpLocks/>
          </p:cNvCxnSpPr>
          <p:nvPr/>
        </p:nvCxnSpPr>
        <p:spPr>
          <a:xfrm flipV="1">
            <a:off x="7853517" y="2966968"/>
            <a:ext cx="3264061" cy="1080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3" descr="speedlimit">
            <a:extLst>
              <a:ext uri="{FF2B5EF4-FFF2-40B4-BE49-F238E27FC236}">
                <a16:creationId xmlns:a16="http://schemas.microsoft.com/office/drawing/2014/main" id="{4C323F62-D9F1-4971-A095-C4AA5A9D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7278" y="1565483"/>
            <a:ext cx="482600" cy="5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49FE772B-E366-4849-7A01-711AA0B7D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78" y="716854"/>
            <a:ext cx="4572000" cy="3429000"/>
          </a:xfrm>
          <a:prstGeom prst="rect">
            <a:avLst/>
          </a:prstGeom>
        </p:spPr>
      </p:pic>
      <p:pic>
        <p:nvPicPr>
          <p:cNvPr id="5" name="Image 4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D2B85D92-D512-D44E-4826-14BDD6A89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73" y="71685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8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exit – speed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ends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2DFABD24-F92A-4578-98CD-2B7B52B9FB1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90727" y="2356808"/>
          <a:ext cx="3187535" cy="329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20960" imgH="1053720" progId="CorelDraw.Graphic.11">
                  <p:embed/>
                </p:oleObj>
              </mc:Choice>
              <mc:Fallback>
                <p:oleObj name="CorelDRAW" r:id="rId2" imgW="1020960" imgH="1053720" progId="CorelDraw.Graphic.11">
                  <p:embed/>
                  <p:pic>
                    <p:nvPicPr>
                      <p:cNvPr id="16" name="Object 10">
                        <a:extLst>
                          <a:ext uri="{FF2B5EF4-FFF2-40B4-BE49-F238E27FC236}">
                            <a16:creationId xmlns:a16="http://schemas.microsoft.com/office/drawing/2014/main" id="{2DFABD24-F92A-4578-98CD-2B7B52B9F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27" y="2356808"/>
                        <a:ext cx="3187535" cy="329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 descr="Une image contenant texte, ciel, extérieur, route&#10;&#10;Description générée automatiquement">
            <a:extLst>
              <a:ext uri="{FF2B5EF4-FFF2-40B4-BE49-F238E27FC236}">
                <a16:creationId xmlns:a16="http://schemas.microsoft.com/office/drawing/2014/main" id="{0C270321-FBAD-CB6E-5AB9-521466AC9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27" y="607708"/>
            <a:ext cx="6914957" cy="51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8A01E934-E637-BA0E-1C81-CE8AE400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7" y="774271"/>
            <a:ext cx="7891604" cy="59187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BFC5E-AC73-60A7-8781-10F495C5A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" y="2659212"/>
            <a:ext cx="2371725" cy="2552700"/>
          </a:xfrm>
          <a:prstGeom prst="rect">
            <a:avLst/>
          </a:prstGeom>
        </p:spPr>
      </p:pic>
      <p:sp>
        <p:nvSpPr>
          <p:cNvPr id="7" name="Flèche droite 6">
            <a:extLst>
              <a:ext uri="{FF2B5EF4-FFF2-40B4-BE49-F238E27FC236}">
                <a16:creationId xmlns:a16="http://schemas.microsoft.com/office/drawing/2014/main" id="{AE8987B5-4D3F-A13C-3D8D-86F2ECFCD52A}"/>
              </a:ext>
            </a:extLst>
          </p:cNvPr>
          <p:cNvSpPr/>
          <p:nvPr/>
        </p:nvSpPr>
        <p:spPr>
          <a:xfrm rot="9044931">
            <a:off x="9548161" y="2762691"/>
            <a:ext cx="200026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 descr="blue.gif">
            <a:extLst>
              <a:ext uri="{FF2B5EF4-FFF2-40B4-BE49-F238E27FC236}">
                <a16:creationId xmlns:a16="http://schemas.microsoft.com/office/drawing/2014/main" id="{DCCC18C4-DFE6-3E6B-B997-32A0F2700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5173" y="1996307"/>
            <a:ext cx="866776" cy="619126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807786"/>
            <a:ext cx="3651467" cy="1676603"/>
          </a:xfrm>
        </p:spPr>
        <p:txBody>
          <a:bodyPr>
            <a:normAutofit/>
          </a:bodyPr>
          <a:lstStyle/>
          <a:p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Repeater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 Blue Flag Marshal @ </a:t>
            </a:r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 exit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6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C17E64F-85A2-C587-9AF5-D58331C4E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DA02722-8D49-C6EB-7879-F07B82A5E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marshal repeater blue light @ pit exit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B811D01-D172-3B22-4D2E-A61E88AA077F}"/>
              </a:ext>
            </a:extLst>
          </p:cNvPr>
          <p:cNvSpPr/>
          <p:nvPr/>
        </p:nvSpPr>
        <p:spPr>
          <a:xfrm>
            <a:off x="4561035" y="3548656"/>
            <a:ext cx="705853" cy="6015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40" descr="blueflashing">
            <a:extLst>
              <a:ext uri="{FF2B5EF4-FFF2-40B4-BE49-F238E27FC236}">
                <a16:creationId xmlns:a16="http://schemas.microsoft.com/office/drawing/2014/main" id="{7C5A5947-A706-DD3B-4314-B4C5914B8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723147"/>
            <a:ext cx="1085850" cy="432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399021"/>
      </p:ext>
    </p:extLst>
  </p:cSld>
  <p:clrMapOvr>
    <a:masterClrMapping/>
  </p:clrMapOvr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308</Words>
  <Application>Microsoft Office PowerPoint</Application>
  <PresentationFormat>Grand écran</PresentationFormat>
  <Paragraphs>56</Paragraphs>
  <Slides>39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Franklin Gothic Book</vt:lpstr>
      <vt:lpstr>Porsche Next TT</vt:lpstr>
      <vt:lpstr>Cadrage</vt:lpstr>
      <vt:lpstr>CorelDRAW</vt:lpstr>
      <vt:lpstr>2025: Ferdinand cup SPA-2025 Drivers’ briefing</vt:lpstr>
      <vt:lpstr>Circuit map</vt:lpstr>
      <vt:lpstr>Pit Lane Map</vt:lpstr>
      <vt:lpstr>Présentation PowerPoint</vt:lpstr>
      <vt:lpstr>Start Line</vt:lpstr>
      <vt:lpstr>Pits entry RHS after T1 </vt:lpstr>
      <vt:lpstr>Pits exit – speed limit ends</vt:lpstr>
      <vt:lpstr>Repeater Blue Flag Marshal @ Pits exit</vt:lpstr>
      <vt:lpstr>Track marshal repeater blue light @ pit exit</vt:lpstr>
      <vt:lpstr>Openings for cars</vt:lpstr>
      <vt:lpstr>Emergency windows</vt:lpstr>
      <vt:lpstr>End of the Races</vt:lpstr>
      <vt:lpstr>Escape road @ Turns 5 – 7</vt:lpstr>
      <vt:lpstr>Pits entry &amp; exit Lines &amp; bollards</vt:lpstr>
      <vt:lpstr>Présentation PowerPoint</vt:lpstr>
      <vt:lpstr>Start line</vt:lpstr>
      <vt:lpstr>    Start Lights: Red On/Off</vt:lpstr>
      <vt:lpstr>Aborted Start Lights</vt:lpstr>
      <vt:lpstr>Example of right formation </vt:lpstr>
      <vt:lpstr>Formation: Red = No Green = Yes</vt:lpstr>
      <vt:lpstr>Red Flag Line – Race Suspended</vt:lpstr>
      <vt:lpstr>Safety-Car Arrow Man</vt:lpstr>
      <vt:lpstr>Safety Car Line 1</vt:lpstr>
      <vt:lpstr>Safety Car Line 2</vt:lpstr>
      <vt:lpstr>Safety-Car Lights OFF</vt:lpstr>
      <vt:lpstr>Re-start under safety-car</vt:lpstr>
      <vt:lpstr>Yellow Flags – Marshaling Lights System</vt:lpstr>
      <vt:lpstr>Overtaking</vt:lpstr>
      <vt:lpstr>Overtaking</vt:lpstr>
      <vt:lpstr>Overtaking</vt:lpstr>
      <vt:lpstr>Signaling Platform</vt:lpstr>
      <vt:lpstr>Stop &amp; Go penalty box</vt:lpstr>
      <vt:lpstr>Appendix L – Track Limits</vt:lpstr>
      <vt:lpstr>T5</vt:lpstr>
      <vt:lpstr>Présentation PowerPoint</vt:lpstr>
      <vt:lpstr>Track access &amp; Track exit </vt:lpstr>
      <vt:lpstr>Assembling area</vt:lpstr>
      <vt:lpstr>Enquiry Form</vt:lpstr>
      <vt:lpstr>Have a nice &amp; safe 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2020: R1 – Zolder – Drivers’ briefing</dc:title>
  <dc:creator>Pierre-Louis Delettre</dc:creator>
  <cp:lastModifiedBy>Pierre-Louis Delettre</cp:lastModifiedBy>
  <cp:revision>44</cp:revision>
  <dcterms:created xsi:type="dcterms:W3CDTF">2020-08-10T10:43:50Z</dcterms:created>
  <dcterms:modified xsi:type="dcterms:W3CDTF">2025-10-01T20:42:38Z</dcterms:modified>
</cp:coreProperties>
</file>