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sldIdLst>
    <p:sldId id="257" r:id="rId2"/>
    <p:sldId id="256" r:id="rId3"/>
    <p:sldId id="258" r:id="rId4"/>
    <p:sldId id="297" r:id="rId5"/>
    <p:sldId id="298" r:id="rId6"/>
    <p:sldId id="299" r:id="rId7"/>
    <p:sldId id="300" r:id="rId8"/>
    <p:sldId id="301" r:id="rId9"/>
    <p:sldId id="303" r:id="rId10"/>
    <p:sldId id="304" r:id="rId11"/>
    <p:sldId id="325" r:id="rId12"/>
    <p:sldId id="306" r:id="rId13"/>
    <p:sldId id="307" r:id="rId14"/>
    <p:sldId id="308" r:id="rId15"/>
    <p:sldId id="319" r:id="rId16"/>
    <p:sldId id="310" r:id="rId17"/>
    <p:sldId id="311" r:id="rId18"/>
    <p:sldId id="332" r:id="rId19"/>
    <p:sldId id="333" r:id="rId20"/>
    <p:sldId id="312" r:id="rId21"/>
    <p:sldId id="313" r:id="rId22"/>
    <p:sldId id="315" r:id="rId23"/>
    <p:sldId id="314" r:id="rId24"/>
    <p:sldId id="317" r:id="rId25"/>
    <p:sldId id="326" r:id="rId26"/>
    <p:sldId id="316" r:id="rId27"/>
    <p:sldId id="327" r:id="rId28"/>
    <p:sldId id="292" r:id="rId29"/>
    <p:sldId id="293" r:id="rId30"/>
    <p:sldId id="318" r:id="rId31"/>
    <p:sldId id="296" r:id="rId32"/>
    <p:sldId id="276" r:id="rId33"/>
    <p:sldId id="331" r:id="rId34"/>
    <p:sldId id="329" r:id="rId35"/>
    <p:sldId id="335" r:id="rId36"/>
    <p:sldId id="330" r:id="rId37"/>
    <p:sldId id="277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08802787-45E3-41AF-B331-7B52662D60EB}" type="datetimeFigureOut">
              <a:rPr lang="fr-BE" smtClean="0"/>
              <a:t>01-10-25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F6DF413-C94B-41BE-90C9-146D104595A5}" type="slidenum">
              <a:rPr lang="fr-BE" smtClean="0"/>
              <a:t>‹N°›</a:t>
            </a:fld>
            <a:endParaRPr lang="fr-BE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966639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02787-45E3-41AF-B331-7B52662D60EB}" type="datetimeFigureOut">
              <a:rPr lang="fr-BE" smtClean="0"/>
              <a:t>01-10-25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DF413-C94B-41BE-90C9-146D104595A5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913750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02787-45E3-41AF-B331-7B52662D60EB}" type="datetimeFigureOut">
              <a:rPr lang="fr-BE" smtClean="0"/>
              <a:t>01-10-25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DF413-C94B-41BE-90C9-146D104595A5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9062004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305493F-420D-4909-81F8-700DA16C60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13CE42-1396-43E4-AE9E-84936FA12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01145-0632-4980-8215-C2AE432E3268}" type="datetimeFigureOut">
              <a:rPr lang="fr-BE" smtClean="0"/>
              <a:t>01-10-25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0702261-DF0B-46B9-8757-3EA5A6133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B6759D2-C999-4C00-95DD-A9D544452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911D5-C03B-497F-B1E9-9DD274B13A70}" type="slidenum">
              <a:rPr lang="fr-BE" smtClean="0"/>
              <a:t>‹N°›</a:t>
            </a:fld>
            <a:endParaRPr lang="fr-BE"/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7BBC14FD-A73D-4A20-8582-30411935B4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018838" y="6057900"/>
            <a:ext cx="890587" cy="663575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053101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02787-45E3-41AF-B331-7B52662D60EB}" type="datetimeFigureOut">
              <a:rPr lang="fr-BE" smtClean="0"/>
              <a:t>01-10-25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DF413-C94B-41BE-90C9-146D104595A5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257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8802787-45E3-41AF-B331-7B52662D60EB}" type="datetimeFigureOut">
              <a:rPr lang="fr-BE" smtClean="0"/>
              <a:t>01-10-25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F6DF413-C94B-41BE-90C9-146D104595A5}" type="slidenum">
              <a:rPr lang="fr-BE" smtClean="0"/>
              <a:t>‹N°›</a:t>
            </a:fld>
            <a:endParaRPr lang="fr-BE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3037536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02787-45E3-41AF-B331-7B52662D60EB}" type="datetimeFigureOut">
              <a:rPr lang="fr-BE" smtClean="0"/>
              <a:t>01-10-25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DF413-C94B-41BE-90C9-146D104595A5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428414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02787-45E3-41AF-B331-7B52662D60EB}" type="datetimeFigureOut">
              <a:rPr lang="fr-BE" smtClean="0"/>
              <a:t>01-10-25</a:t>
            </a:fld>
            <a:endParaRPr lang="fr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DF413-C94B-41BE-90C9-146D104595A5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1199999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02787-45E3-41AF-B331-7B52662D60EB}" type="datetimeFigureOut">
              <a:rPr lang="fr-BE" smtClean="0"/>
              <a:t>01-10-25</a:t>
            </a:fld>
            <a:endParaRPr lang="fr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DF413-C94B-41BE-90C9-146D104595A5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09186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02787-45E3-41AF-B331-7B52662D60EB}" type="datetimeFigureOut">
              <a:rPr lang="fr-BE" smtClean="0"/>
              <a:t>01-10-25</a:t>
            </a:fld>
            <a:endParaRPr lang="fr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DF413-C94B-41BE-90C9-146D104595A5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96063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8802787-45E3-41AF-B331-7B52662D60EB}" type="datetimeFigureOut">
              <a:rPr lang="fr-BE" smtClean="0"/>
              <a:t>01-10-25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F6DF413-C94B-41BE-90C9-146D104595A5}" type="slidenum">
              <a:rPr lang="fr-BE" smtClean="0"/>
              <a:t>‹N°›</a:t>
            </a:fld>
            <a:endParaRPr lang="fr-BE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06975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8802787-45E3-41AF-B331-7B52662D60EB}" type="datetimeFigureOut">
              <a:rPr lang="fr-BE" smtClean="0"/>
              <a:t>01-10-25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F6DF413-C94B-41BE-90C9-146D104595A5}" type="slidenum">
              <a:rPr lang="fr-BE" smtClean="0"/>
              <a:t>‹N°›</a:t>
            </a:fld>
            <a:endParaRPr lang="fr-BE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75486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08802787-45E3-41AF-B331-7B52662D60EB}" type="datetimeFigureOut">
              <a:rPr lang="fr-BE" smtClean="0"/>
              <a:t>01-10-25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7F6DF413-C94B-41BE-90C9-146D104595A5}" type="slidenum">
              <a:rPr lang="fr-BE" smtClean="0"/>
              <a:t>‹N°›</a:t>
            </a:fld>
            <a:endParaRPr lang="fr-BE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73101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g"/><Relationship Id="rId5" Type="http://schemas.openxmlformats.org/officeDocument/2006/relationships/image" Target="../media/image47.jpeg"/><Relationship Id="rId4" Type="http://schemas.openxmlformats.org/officeDocument/2006/relationships/image" Target="../media/image46.gi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449BC34D-9C23-4D6D-8213-1F471AF85B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FA0F5D6C-5025-4D7E-82DD-C2C6FDA1E7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BE"/>
            </a:p>
          </p:txBody>
        </p:sp>
        <p:sp>
          <p:nvSpPr>
            <p:cNvPr id="28" name="Freeform 6">
              <a:extLst>
                <a:ext uri="{FF2B5EF4-FFF2-40B4-BE49-F238E27FC236}">
                  <a16:creationId xmlns:a16="http://schemas.microsoft.com/office/drawing/2014/main" id="{E2AF2C17-4AB4-4402-B84B-129EF95D1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BE"/>
            </a:p>
          </p:txBody>
        </p:sp>
      </p:grp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0CDA5809-5664-4520-ADC8-6959936A11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6">
            <a:extLst>
              <a:ext uri="{FF2B5EF4-FFF2-40B4-BE49-F238E27FC236}">
                <a16:creationId xmlns:a16="http://schemas.microsoft.com/office/drawing/2014/main" id="{D4C54414-6E76-4C63-9BDF-ED19F3B33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5412340" y="744469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BE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EC149D04-0A91-49EB-9EB5-9508BF0E814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096000" y="2948713"/>
            <a:ext cx="5607908" cy="3254321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600" b="1" cap="all" dirty="0">
                <a:latin typeface="Arial" panose="020B0604020202020204" pitchFamily="34" charset="0"/>
                <a:cs typeface="Arial" panose="020B0604020202020204" pitchFamily="34" charset="0"/>
              </a:rPr>
              <a:t>2025: </a:t>
            </a:r>
            <a:r>
              <a:rPr lang="fr-BE" sz="4600" b="1" dirty="0">
                <a:latin typeface="Arial" panose="020B0604020202020204" pitchFamily="34" charset="0"/>
                <a:cs typeface="Arial" panose="020B0604020202020204" pitchFamily="34" charset="0"/>
              </a:rPr>
              <a:t>FORMULA FORD 1600</a:t>
            </a:r>
            <a:r>
              <a:rPr lang="fr-BE" sz="4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b="1" cap="all" dirty="0">
                <a:latin typeface="Arial" panose="020B0604020202020204" pitchFamily="34" charset="0"/>
                <a:cs typeface="Arial" panose="020B0604020202020204" pitchFamily="34" charset="0"/>
              </a:rPr>
              <a:t>Drivers’ briefing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AE6461D-8417-0DFF-B19F-EC5472CCCB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29" y="2071396"/>
            <a:ext cx="2426403" cy="2426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6538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9D9D6BF1-DFF2-4526-9D13-BF339D8C4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A54D4DB6-FB18-4CAE-8905-E0053C925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BE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1DBD6488-9429-4FFA-8AE8-C4022C39B0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BE"/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65452AE9-D61C-4440-9AB5-001365FA0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1150" y="1649691"/>
            <a:ext cx="2698619" cy="223698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800" b="1" cap="all" dirty="0">
                <a:latin typeface="Arial" panose="020B0604020202020204" pitchFamily="34" charset="0"/>
                <a:cs typeface="Arial" panose="020B0604020202020204" pitchFamily="34" charset="0"/>
              </a:rPr>
              <a:t>Emergency windows</a:t>
            </a:r>
          </a:p>
        </p:txBody>
      </p:sp>
      <p:pic>
        <p:nvPicPr>
          <p:cNvPr id="7" name="Espace réservé du contenu 3">
            <a:extLst>
              <a:ext uri="{FF2B5EF4-FFF2-40B4-BE49-F238E27FC236}">
                <a16:creationId xmlns:a16="http://schemas.microsoft.com/office/drawing/2014/main" id="{600680EE-0CA8-4917-BE80-0C7A0D1C2F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28" r="12322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094640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49A3B2-9B11-4F5C-A340-088C2B461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b="1" dirty="0">
                <a:latin typeface="Arial" panose="020B0604020202020204" pitchFamily="34" charset="0"/>
                <a:cs typeface="Arial" panose="020B0604020202020204" pitchFamily="34" charset="0"/>
              </a:rPr>
              <a:t>End of the Races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F6743FE-FFDD-0290-73B7-15DA13180295}"/>
              </a:ext>
            </a:extLst>
          </p:cNvPr>
          <p:cNvSpPr txBox="1"/>
          <p:nvPr/>
        </p:nvSpPr>
        <p:spPr>
          <a:xfrm>
            <a:off x="1219200" y="1313192"/>
            <a:ext cx="645989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deceleration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 lap</a:t>
            </a:r>
          </a:p>
          <a:p>
            <a:pPr marL="285750" indent="-285750">
              <a:buFontTx/>
              <a:buChar char="-"/>
            </a:pP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All cars by T1 la source in endurance pit -&gt; end  of the pit</a:t>
            </a:r>
          </a:p>
          <a:p>
            <a:pPr marL="285750" indent="-285750">
              <a:buFontTx/>
              <a:buChar char="-"/>
            </a:pP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Follow the 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map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assembly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appendix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written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 briefing notes to 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join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dedicated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 area </a:t>
            </a:r>
          </a:p>
          <a:p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BE" dirty="0"/>
          </a:p>
        </p:txBody>
      </p:sp>
      <p:pic>
        <p:nvPicPr>
          <p:cNvPr id="3" name="Image 2" descr="Une image contenant ciel, extérieur, terrain&#10;&#10;Description générée automatiquement">
            <a:extLst>
              <a:ext uri="{FF2B5EF4-FFF2-40B4-BE49-F238E27FC236}">
                <a16:creationId xmlns:a16="http://schemas.microsoft.com/office/drawing/2014/main" id="{6B160CF3-6A63-1628-927B-5D7ED06CE2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105" y="2971801"/>
            <a:ext cx="4572000" cy="3429000"/>
          </a:xfrm>
          <a:prstGeom prst="rect">
            <a:avLst/>
          </a:prstGeom>
        </p:spPr>
      </p:pic>
      <p:pic>
        <p:nvPicPr>
          <p:cNvPr id="4" name="Image 3" descr="Une image contenant ciel, extérieur, route, passage&#10;&#10;Description générée automatiquement">
            <a:extLst>
              <a:ext uri="{FF2B5EF4-FFF2-40B4-BE49-F238E27FC236}">
                <a16:creationId xmlns:a16="http://schemas.microsoft.com/office/drawing/2014/main" id="{03A5F5A9-03EE-3BF1-E715-FE89F91B57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2971801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5625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57500303-A207-4812-BEB9-51E132FEB7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28" name="Freeform 6">
              <a:extLst>
                <a:ext uri="{FF2B5EF4-FFF2-40B4-BE49-F238E27FC236}">
                  <a16:creationId xmlns:a16="http://schemas.microsoft.com/office/drawing/2014/main" id="{10118C91-C025-4776-BE95-E9926378E7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BE"/>
            </a:p>
          </p:txBody>
        </p:sp>
        <p:sp>
          <p:nvSpPr>
            <p:cNvPr id="29" name="Freeform 6">
              <a:extLst>
                <a:ext uri="{FF2B5EF4-FFF2-40B4-BE49-F238E27FC236}">
                  <a16:creationId xmlns:a16="http://schemas.microsoft.com/office/drawing/2014/main" id="{339174D0-30E8-4BBF-BF81-5DDAC33C0C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BE"/>
            </a:p>
          </p:txBody>
        </p:sp>
      </p:grp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7BB74091-09FE-44AF-8325-7FE6E175F7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1991A6C5-9012-40B2-BB41-6C37D405A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858" y="4736961"/>
            <a:ext cx="10720685" cy="93676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b="1" cap="all" dirty="0">
                <a:latin typeface="Arial" panose="020B0604020202020204" pitchFamily="34" charset="0"/>
                <a:cs typeface="Arial" panose="020B0604020202020204" pitchFamily="34" charset="0"/>
              </a:rPr>
              <a:t>Escape road @ Turns 5 – 7</a:t>
            </a:r>
          </a:p>
        </p:txBody>
      </p:sp>
      <p:pic>
        <p:nvPicPr>
          <p:cNvPr id="22" name="Picture 7" descr="SER2007 012">
            <a:extLst>
              <a:ext uri="{FF2B5EF4-FFF2-40B4-BE49-F238E27FC236}">
                <a16:creationId xmlns:a16="http://schemas.microsoft.com/office/drawing/2014/main" id="{16D2D9EE-9F51-473C-848B-A0291DB11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t="12284" r="2" b="28200"/>
          <a:stretch/>
        </p:blipFill>
        <p:spPr bwMode="auto">
          <a:xfrm>
            <a:off x="643466" y="1270158"/>
            <a:ext cx="5130799" cy="2290280"/>
          </a:xfrm>
          <a:prstGeom prst="rect">
            <a:avLst/>
          </a:prstGeom>
          <a:noFill/>
        </p:spPr>
      </p:pic>
      <p:pic>
        <p:nvPicPr>
          <p:cNvPr id="19" name="Espace réservé du contenu 5" descr="Racing festival 2010 009.JPG">
            <a:extLst>
              <a:ext uri="{FF2B5EF4-FFF2-40B4-BE49-F238E27FC236}">
                <a16:creationId xmlns:a16="http://schemas.microsoft.com/office/drawing/2014/main" id="{3AF47B45-7370-4DEE-8909-EB62F94A591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/>
          <a:srcRect t="31131" r="-2" b="23813"/>
          <a:stretch/>
        </p:blipFill>
        <p:spPr bwMode="auto">
          <a:xfrm>
            <a:off x="6417733" y="1548416"/>
            <a:ext cx="5130799" cy="1733764"/>
          </a:xfrm>
          <a:prstGeom prst="rect">
            <a:avLst/>
          </a:prstGeom>
          <a:noFill/>
        </p:spPr>
      </p:pic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0F30CCEB-94C4-4F72-BA5A-9CEA853022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434936" y="4446551"/>
            <a:ext cx="1957171" cy="1103687"/>
          </a:xfrm>
          <a:custGeom>
            <a:avLst/>
            <a:gdLst>
              <a:gd name="connsiteX0" fmla="*/ 2017702 w 2017702"/>
              <a:gd name="connsiteY0" fmla="*/ 1137821 h 1137821"/>
              <a:gd name="connsiteX1" fmla="*/ 404 w 2017702"/>
              <a:gd name="connsiteY1" fmla="*/ 1137821 h 1137821"/>
              <a:gd name="connsiteX2" fmla="*/ 0 w 2017702"/>
              <a:gd name="connsiteY2" fmla="*/ 900216 h 1137821"/>
              <a:gd name="connsiteX3" fmla="*/ 1767759 w 2017702"/>
              <a:gd name="connsiteY3" fmla="*/ 901031 h 1137821"/>
              <a:gd name="connsiteX4" fmla="*/ 1767759 w 2017702"/>
              <a:gd name="connsiteY4" fmla="*/ 0 h 1137821"/>
              <a:gd name="connsiteX5" fmla="*/ 2017702 w 2017702"/>
              <a:gd name="connsiteY5" fmla="*/ 0 h 1137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17702" h="1137821">
                <a:moveTo>
                  <a:pt x="2017702" y="1137821"/>
                </a:moveTo>
                <a:lnTo>
                  <a:pt x="404" y="1137821"/>
                </a:lnTo>
                <a:cubicBezTo>
                  <a:pt x="-404" y="1055814"/>
                  <a:pt x="807" y="982224"/>
                  <a:pt x="0" y="900216"/>
                </a:cubicBezTo>
                <a:lnTo>
                  <a:pt x="1767759" y="901031"/>
                </a:lnTo>
                <a:lnTo>
                  <a:pt x="1767759" y="0"/>
                </a:lnTo>
                <a:lnTo>
                  <a:pt x="2017702" y="0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BE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0DE1A94F-CC8B-4954-97A7-ADD4F300D6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796837" y="5311230"/>
            <a:ext cx="2042265" cy="1213486"/>
          </a:xfrm>
          <a:custGeom>
            <a:avLst/>
            <a:gdLst>
              <a:gd name="connsiteX0" fmla="*/ 1844618 w 2105428"/>
              <a:gd name="connsiteY0" fmla="*/ 0 h 1251016"/>
              <a:gd name="connsiteX1" fmla="*/ 2105428 w 2105428"/>
              <a:gd name="connsiteY1" fmla="*/ 0 h 1251016"/>
              <a:gd name="connsiteX2" fmla="*/ 2105428 w 2105428"/>
              <a:gd name="connsiteY2" fmla="*/ 1251016 h 1251016"/>
              <a:gd name="connsiteX3" fmla="*/ 421 w 2105428"/>
              <a:gd name="connsiteY3" fmla="*/ 1251016 h 1251016"/>
              <a:gd name="connsiteX4" fmla="*/ 0 w 2105428"/>
              <a:gd name="connsiteY4" fmla="*/ 1003081 h 1251016"/>
              <a:gd name="connsiteX5" fmla="*/ 1844618 w 2105428"/>
              <a:gd name="connsiteY5" fmla="*/ 1003931 h 1251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5428" h="1251016">
                <a:moveTo>
                  <a:pt x="1844618" y="0"/>
                </a:moveTo>
                <a:lnTo>
                  <a:pt x="2105428" y="0"/>
                </a:lnTo>
                <a:lnTo>
                  <a:pt x="2105428" y="1251016"/>
                </a:lnTo>
                <a:lnTo>
                  <a:pt x="421" y="1251016"/>
                </a:lnTo>
                <a:cubicBezTo>
                  <a:pt x="-421" y="1165443"/>
                  <a:pt x="842" y="1088654"/>
                  <a:pt x="0" y="1003081"/>
                </a:cubicBezTo>
                <a:lnTo>
                  <a:pt x="1844618" y="1003931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5516858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510496" y="12055"/>
            <a:ext cx="9601200" cy="1485900"/>
          </a:xfr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Pits entry &amp; exit Lines &amp; bollards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7543E66-3027-1279-1D71-321776BA15B4}"/>
              </a:ext>
            </a:extLst>
          </p:cNvPr>
          <p:cNvSpPr txBox="1"/>
          <p:nvPr/>
        </p:nvSpPr>
        <p:spPr>
          <a:xfrm>
            <a:off x="1510496" y="1522054"/>
            <a:ext cx="9740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Pictures Pit exit F1 </a:t>
            </a:r>
            <a:r>
              <a:rPr lang="fr-BE" dirty="0" err="1"/>
              <a:t>after</a:t>
            </a:r>
            <a:r>
              <a:rPr lang="fr-BE" dirty="0"/>
              <a:t> T1 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DCE015DC-5391-2F16-19DD-6241F43345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4354"/>
          <a:stretch/>
        </p:blipFill>
        <p:spPr>
          <a:xfrm>
            <a:off x="1271052" y="2004299"/>
            <a:ext cx="3119737" cy="4217816"/>
          </a:xfrm>
          <a:prstGeom prst="rect">
            <a:avLst/>
          </a:prstGeom>
        </p:spPr>
      </p:pic>
      <p:pic>
        <p:nvPicPr>
          <p:cNvPr id="3" name="Image 2" descr="Une image contenant ciel, extérieur, terrain, rive&#10;&#10;Description générée automatiquement">
            <a:extLst>
              <a:ext uri="{FF2B5EF4-FFF2-40B4-BE49-F238E27FC236}">
                <a16:creationId xmlns:a16="http://schemas.microsoft.com/office/drawing/2014/main" id="{937DFD4C-3B8B-68F6-14F6-1AF71E1010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704" y="1045552"/>
            <a:ext cx="3977125" cy="2982844"/>
          </a:xfrm>
          <a:prstGeom prst="rect">
            <a:avLst/>
          </a:prstGeom>
        </p:spPr>
      </p:pic>
      <p:pic>
        <p:nvPicPr>
          <p:cNvPr id="8" name="Image 7" descr="Une image contenant ciel, extérieur, route, passage&#10;&#10;Description générée automatiquement">
            <a:extLst>
              <a:ext uri="{FF2B5EF4-FFF2-40B4-BE49-F238E27FC236}">
                <a16:creationId xmlns:a16="http://schemas.microsoft.com/office/drawing/2014/main" id="{1A9C72A2-BBEA-6425-EE33-C845ADA342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822" y="3964250"/>
            <a:ext cx="3820888" cy="286566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B55ED53-B64A-49E6-90E4-732AFB3E99A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94" r="-2" b="3036"/>
          <a:stretch/>
        </p:blipFill>
        <p:spPr>
          <a:xfrm>
            <a:off x="7676766" y="2154930"/>
            <a:ext cx="980448" cy="1145230"/>
          </a:xfrm>
          <a:prstGeom prst="rect">
            <a:avLst/>
          </a:prstGeom>
        </p:spPr>
      </p:pic>
      <p:pic>
        <p:nvPicPr>
          <p:cNvPr id="12" name="Image 11" descr="Une image contenant ciel, extérieur, terrain, rive&#10;&#10;Description générée automatiquement">
            <a:extLst>
              <a:ext uri="{FF2B5EF4-FFF2-40B4-BE49-F238E27FC236}">
                <a16:creationId xmlns:a16="http://schemas.microsoft.com/office/drawing/2014/main" id="{C89D1800-50E7-85FA-273E-4C38157FA6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704" y="1064213"/>
            <a:ext cx="3977125" cy="2982844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FAC3C621-B173-9D85-B489-FBE2DE772F5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94" r="-2" b="3036"/>
          <a:stretch/>
        </p:blipFill>
        <p:spPr>
          <a:xfrm>
            <a:off x="7676766" y="2173591"/>
            <a:ext cx="980448" cy="1145230"/>
          </a:xfrm>
          <a:prstGeom prst="rect">
            <a:avLst/>
          </a:prstGeom>
        </p:spPr>
      </p:pic>
      <p:pic>
        <p:nvPicPr>
          <p:cNvPr id="15" name="Image 14" descr="Une image contenant ciel, extérieur, terrain, rive&#10;&#10;Description générée automatiquement">
            <a:extLst>
              <a:ext uri="{FF2B5EF4-FFF2-40B4-BE49-F238E27FC236}">
                <a16:creationId xmlns:a16="http://schemas.microsoft.com/office/drawing/2014/main" id="{F5D3F95B-28BA-A30A-37CF-6C2C3200F2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704" y="1101535"/>
            <a:ext cx="3977125" cy="2982844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B0C2412-D7F3-7E7F-63F2-F6F68AF8886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94" r="-2" b="3036"/>
          <a:stretch/>
        </p:blipFill>
        <p:spPr>
          <a:xfrm>
            <a:off x="7676766" y="2210913"/>
            <a:ext cx="980448" cy="1145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598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4AD37D7C-B558-4D46-B48B-C99731CA2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386" y="381063"/>
            <a:ext cx="7544672" cy="1043409"/>
          </a:xfrm>
        </p:spPr>
        <p:txBody>
          <a:bodyPr>
            <a:normAutofit fontScale="90000"/>
          </a:bodyPr>
          <a:lstStyle/>
          <a:p>
            <a:pPr algn="ctr"/>
            <a:r>
              <a:rPr lang="fr-BE" sz="3600" b="1" dirty="0">
                <a:latin typeface="Arial" panose="020B0604020202020204" pitchFamily="34" charset="0"/>
                <a:cs typeface="Arial" panose="020B0604020202020204" pitchFamily="34" charset="0"/>
              </a:rPr>
              <a:t>Formation lap from Eau rouge </a:t>
            </a:r>
            <a:r>
              <a:rPr lang="fr-BE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gate</a:t>
            </a:r>
            <a:endParaRPr lang="fr-BE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2D5623A-4BEA-FC94-D217-13355CBDC52F}"/>
              </a:ext>
            </a:extLst>
          </p:cNvPr>
          <p:cNvSpPr txBox="1"/>
          <p:nvPr/>
        </p:nvSpPr>
        <p:spPr>
          <a:xfrm>
            <a:off x="2710387" y="2020850"/>
            <a:ext cx="6057278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FF0000"/>
                </a:solidFill>
              </a:rPr>
              <a:t>Proceed to the assembly area at the time indicated in the written information notes in the Green Paddock - Follow the marshals' instructions to proceed to the Eau Rouge gate for the formation lap.</a:t>
            </a:r>
          </a:p>
          <a:p>
            <a:endParaRPr lang="fr-BE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600" dirty="0" err="1"/>
              <a:t>When</a:t>
            </a:r>
            <a:r>
              <a:rPr lang="fr-BE" sz="2600" dirty="0"/>
              <a:t> </a:t>
            </a:r>
            <a:r>
              <a:rPr lang="fr-BE" sz="2600" dirty="0" err="1"/>
              <a:t>aproaching</a:t>
            </a:r>
            <a:r>
              <a:rPr lang="fr-BE" sz="2600" dirty="0"/>
              <a:t> the </a:t>
            </a:r>
            <a:r>
              <a:rPr lang="fr-BE" sz="2600" dirty="0" err="1"/>
              <a:t>starting</a:t>
            </a:r>
            <a:r>
              <a:rPr lang="fr-BE" sz="2600" dirty="0"/>
              <a:t> </a:t>
            </a:r>
            <a:r>
              <a:rPr lang="fr-BE" sz="2600" dirty="0" err="1"/>
              <a:t>grid</a:t>
            </a:r>
            <a:r>
              <a:rPr lang="fr-BE" sz="2600" dirty="0"/>
              <a:t> </a:t>
            </a:r>
            <a:r>
              <a:rPr lang="fr-BE" sz="2600" dirty="0" err="1"/>
              <a:t>it</a:t>
            </a:r>
            <a:r>
              <a:rPr lang="fr-BE" sz="2600" dirty="0"/>
              <a:t> </a:t>
            </a:r>
            <a:r>
              <a:rPr lang="fr-BE" sz="2600" dirty="0" err="1"/>
              <a:t>will</a:t>
            </a:r>
            <a:r>
              <a:rPr lang="fr-BE" sz="2600" dirty="0"/>
              <a:t> be </a:t>
            </a:r>
            <a:r>
              <a:rPr lang="fr-BE" sz="2600" dirty="0" err="1"/>
              <a:t>directly</a:t>
            </a:r>
            <a:r>
              <a:rPr lang="fr-BE" sz="2600" dirty="0"/>
              <a:t> the start -&gt; light </a:t>
            </a:r>
            <a:r>
              <a:rPr lang="fr-BE" sz="2600" dirty="0" err="1"/>
              <a:t>procedure</a:t>
            </a:r>
            <a:endParaRPr lang="fr-BE" sz="2600" dirty="0"/>
          </a:p>
        </p:txBody>
      </p:sp>
    </p:spTree>
    <p:extLst>
      <p:ext uri="{BB962C8B-B14F-4D97-AF65-F5344CB8AC3E}">
        <p14:creationId xmlns:p14="http://schemas.microsoft.com/office/powerpoint/2010/main" val="23902033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9E776F-FE8D-4C40-BB7B-6B75B1F9A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8856" y="144738"/>
            <a:ext cx="4208694" cy="83757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5400" b="1" kern="1200" dirty="0">
                <a:solidFill>
                  <a:schemeClr val="tx1"/>
                </a:solidFill>
                <a:latin typeface="Porsche Next TT" panose="020B0504020101010102" pitchFamily="34" charset="0"/>
                <a:cs typeface="Porsche Next TT" panose="020B0504020101010102" pitchFamily="34" charset="0"/>
              </a:rPr>
              <a:t>Start line</a:t>
            </a:r>
            <a:endParaRPr lang="en-US" sz="5400" kern="1200" dirty="0">
              <a:solidFill>
                <a:schemeClr val="tx1"/>
              </a:solidFill>
              <a:latin typeface="Porsche Next TT" panose="020B0504020101010102" pitchFamily="34" charset="0"/>
              <a:cs typeface="Porsche Next TT" panose="020B0504020101010102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FFC0A7F-EF70-1D30-8C96-1B59C0981C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2598" y="1134939"/>
            <a:ext cx="6145301" cy="5578323"/>
          </a:xfrm>
          <a:prstGeom prst="rect">
            <a:avLst/>
          </a:prstGeom>
        </p:spPr>
      </p:pic>
      <p:sp>
        <p:nvSpPr>
          <p:cNvPr id="9" name="Flèche : bas 8">
            <a:extLst>
              <a:ext uri="{FF2B5EF4-FFF2-40B4-BE49-F238E27FC236}">
                <a16:creationId xmlns:a16="http://schemas.microsoft.com/office/drawing/2014/main" id="{19FAA89D-498D-02B1-73F8-4CFC0287F9F1}"/>
              </a:ext>
            </a:extLst>
          </p:cNvPr>
          <p:cNvSpPr/>
          <p:nvPr/>
        </p:nvSpPr>
        <p:spPr>
          <a:xfrm>
            <a:off x="6293203" y="4422711"/>
            <a:ext cx="435430" cy="905069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4420514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1C9925F9-2A83-61BE-A322-F9017BB075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D099B8B-A023-4A4A-9431-0065D23F1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Porsche Next TT" panose="020B0504020101010102" pitchFamily="34" charset="0"/>
                <a:cs typeface="Porsche Next TT" panose="020B0504020101010102" pitchFamily="34" charset="0"/>
              </a:rPr>
              <a:t>Red On/Off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5764F9DC-2707-460D-925A-836B511A9C61}"/>
              </a:ext>
            </a:extLst>
          </p:cNvPr>
          <p:cNvSpPr/>
          <p:nvPr/>
        </p:nvSpPr>
        <p:spPr>
          <a:xfrm>
            <a:off x="6096000" y="2558005"/>
            <a:ext cx="709914" cy="648181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1653783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>
            <a:extLst>
              <a:ext uri="{FF2B5EF4-FFF2-40B4-BE49-F238E27FC236}">
                <a16:creationId xmlns:a16="http://schemas.microsoft.com/office/drawing/2014/main" id="{DF16D402-9535-45E8-ACE6-F8528C8D78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4157" y="863186"/>
            <a:ext cx="9954239" cy="5599259"/>
          </a:xfrm>
          <a:prstGeom prst="rect">
            <a:avLst/>
          </a:prstGeom>
        </p:spPr>
      </p:pic>
      <p:sp>
        <p:nvSpPr>
          <p:cNvPr id="5" name="Titre 4">
            <a:extLst>
              <a:ext uri="{FF2B5EF4-FFF2-40B4-BE49-F238E27FC236}">
                <a16:creationId xmlns:a16="http://schemas.microsoft.com/office/drawing/2014/main" id="{816D30E7-30D5-459D-ACBE-34268F12F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4157" y="340053"/>
            <a:ext cx="2886075" cy="2486024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Porsche Next TT" panose="020B0504020101010102" pitchFamily="34" charset="0"/>
                <a:cs typeface="Porsche Next TT" panose="020B0504020101010102" pitchFamily="34" charset="0"/>
              </a:rPr>
              <a:t>Aborted Start Lights</a:t>
            </a:r>
          </a:p>
        </p:txBody>
      </p:sp>
      <p:sp>
        <p:nvSpPr>
          <p:cNvPr id="20" name="Titre 1">
            <a:extLst>
              <a:ext uri="{FF2B5EF4-FFF2-40B4-BE49-F238E27FC236}">
                <a16:creationId xmlns:a16="http://schemas.microsoft.com/office/drawing/2014/main" id="{E3F418DE-628D-46E6-90A8-320A6CDFC535}"/>
              </a:ext>
            </a:extLst>
          </p:cNvPr>
          <p:cNvSpPr txBox="1">
            <a:spLocks/>
          </p:cNvSpPr>
          <p:nvPr/>
        </p:nvSpPr>
        <p:spPr>
          <a:xfrm>
            <a:off x="2807679" y="5409260"/>
            <a:ext cx="8328706" cy="72424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000" b="1" dirty="0">
              <a:solidFill>
                <a:srgbClr val="FFFFFF"/>
              </a:solidFill>
            </a:endParaRPr>
          </a:p>
        </p:txBody>
      </p:sp>
      <p:pic>
        <p:nvPicPr>
          <p:cNvPr id="21" name="Picture 7" descr="yellow2flashensemble">
            <a:extLst>
              <a:ext uri="{FF2B5EF4-FFF2-40B4-BE49-F238E27FC236}">
                <a16:creationId xmlns:a16="http://schemas.microsoft.com/office/drawing/2014/main" id="{5F0C6274-DB5E-4BD5-B735-94A858FC8DC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59905" y="5231756"/>
            <a:ext cx="3103414" cy="1570061"/>
          </a:xfrm>
          <a:prstGeom prst="rect">
            <a:avLst/>
          </a:prstGeom>
          <a:noFill/>
        </p:spPr>
      </p:pic>
      <p:pic>
        <p:nvPicPr>
          <p:cNvPr id="22" name="Picture 8" descr="yellow2flashensemble">
            <a:extLst>
              <a:ext uri="{FF2B5EF4-FFF2-40B4-BE49-F238E27FC236}">
                <a16:creationId xmlns:a16="http://schemas.microsoft.com/office/drawing/2014/main" id="{A8A44897-4E75-4BD6-BDBB-55FF932E0C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3916" y="1583065"/>
            <a:ext cx="2160935" cy="1093460"/>
          </a:xfrm>
          <a:prstGeom prst="rect">
            <a:avLst/>
          </a:prstGeom>
          <a:noFill/>
        </p:spPr>
      </p:pic>
      <p:sp>
        <p:nvSpPr>
          <p:cNvPr id="23" name="Ellipse 22">
            <a:extLst>
              <a:ext uri="{FF2B5EF4-FFF2-40B4-BE49-F238E27FC236}">
                <a16:creationId xmlns:a16="http://schemas.microsoft.com/office/drawing/2014/main" id="{3BD4C4EA-3C52-484A-9AD9-DFDF0C6D81AB}"/>
              </a:ext>
            </a:extLst>
          </p:cNvPr>
          <p:cNvSpPr/>
          <p:nvPr/>
        </p:nvSpPr>
        <p:spPr>
          <a:xfrm>
            <a:off x="5874424" y="3011120"/>
            <a:ext cx="522929" cy="631356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697010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5C1027-5676-B81B-6658-8FCD4159A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2676" y="1040250"/>
            <a:ext cx="2892490" cy="3562350"/>
          </a:xfrm>
        </p:spPr>
        <p:txBody>
          <a:bodyPr>
            <a:normAutofit/>
          </a:bodyPr>
          <a:lstStyle/>
          <a:p>
            <a:r>
              <a:rPr lang="fr-BE" sz="3200" dirty="0">
                <a:latin typeface="Arial" panose="020B0604020202020204" pitchFamily="34" charset="0"/>
                <a:cs typeface="Arial" panose="020B0604020202020204" pitchFamily="34" charset="0"/>
              </a:rPr>
              <a:t>Example of right formation</a:t>
            </a:r>
            <a:br>
              <a:rPr lang="fr-BE" dirty="0"/>
            </a:br>
            <a:endParaRPr lang="fr-BE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9DE89A7-F8A8-6EBF-A6B0-4786D2350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9954" y="134272"/>
            <a:ext cx="6779340" cy="508450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BF33A19-C774-D797-38FE-35DCB1ACAD07}"/>
              </a:ext>
            </a:extLst>
          </p:cNvPr>
          <p:cNvSpPr/>
          <p:nvPr/>
        </p:nvSpPr>
        <p:spPr>
          <a:xfrm>
            <a:off x="1521370" y="2267428"/>
            <a:ext cx="305619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70413">
              <a:defRPr/>
            </a:pP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cars must hold the starting formation by driving  from the beginning over the „starting boxes“ on their respective sides  (starting corridors).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250CA49-1814-9406-17B2-20A6592EC7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7836" y="4298753"/>
            <a:ext cx="3169724" cy="248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6334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48C4C4D1-360D-FB20-1D5A-E4B78ECDD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/>
          <a:p>
            <a:pPr algn="ctr"/>
            <a:r>
              <a:rPr lang="fr-BE" b="1" dirty="0">
                <a:latin typeface="Arial Narrow" panose="020B0606020202030204" pitchFamily="34" charset="0"/>
              </a:rPr>
              <a:t>Formation: Must be as in green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6D98F78-3345-3E3C-6147-A3173E13B1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10"/>
          <a:stretch/>
        </p:blipFill>
        <p:spPr>
          <a:xfrm>
            <a:off x="2790825" y="1853076"/>
            <a:ext cx="7810500" cy="459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6732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BDBA9681-7040-43D7-A2DD-1E79AD321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726" y="2142859"/>
            <a:ext cx="2476344" cy="2572282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b="1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Circuit Map</a:t>
            </a:r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2CF08F3D-2BCF-6629-142D-B6476994F0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327" y="989046"/>
            <a:ext cx="7987721" cy="5645020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D1DCE2F-55DA-EE63-A62D-D05E2C56B1DF}"/>
              </a:ext>
            </a:extLst>
          </p:cNvPr>
          <p:cNvSpPr/>
          <p:nvPr/>
        </p:nvSpPr>
        <p:spPr>
          <a:xfrm>
            <a:off x="4098471" y="1203649"/>
            <a:ext cx="3995057" cy="5878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713687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03902089-89BE-AB77-BCB6-4EBB46D8A4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184" y="712354"/>
            <a:ext cx="9955631" cy="559661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89FCF06-D62F-4A65-9C41-71F1F1B22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536" y="6168113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 Flag Line – Race Suspended</a:t>
            </a:r>
          </a:p>
        </p:txBody>
      </p:sp>
      <p:sp>
        <p:nvSpPr>
          <p:cNvPr id="3" name="Flèche : bas 2">
            <a:extLst>
              <a:ext uri="{FF2B5EF4-FFF2-40B4-BE49-F238E27FC236}">
                <a16:creationId xmlns:a16="http://schemas.microsoft.com/office/drawing/2014/main" id="{C369826C-F794-4C17-812E-16B27CDE20FA}"/>
              </a:ext>
            </a:extLst>
          </p:cNvPr>
          <p:cNvSpPr/>
          <p:nvPr/>
        </p:nvSpPr>
        <p:spPr>
          <a:xfrm>
            <a:off x="4276966" y="2353928"/>
            <a:ext cx="590309" cy="2002414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F9E718E-1105-BC63-3A97-F5D0A4BA776B}"/>
              </a:ext>
            </a:extLst>
          </p:cNvPr>
          <p:cNvSpPr/>
          <p:nvPr/>
        </p:nvSpPr>
        <p:spPr>
          <a:xfrm>
            <a:off x="2995127" y="4422710"/>
            <a:ext cx="5150497" cy="7464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343965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D88E45-DC87-4AC7-B0FF-74F4766E0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4294" y="231384"/>
            <a:ext cx="9601200" cy="1485900"/>
          </a:xfrm>
        </p:spPr>
        <p:txBody>
          <a:bodyPr/>
          <a:lstStyle/>
          <a:p>
            <a:pPr algn="ctr"/>
            <a:r>
              <a:rPr lang="fr-BE" b="1" dirty="0" err="1">
                <a:latin typeface="Arial" panose="020B0604020202020204" pitchFamily="34" charset="0"/>
                <a:cs typeface="Arial" panose="020B0604020202020204" pitchFamily="34" charset="0"/>
              </a:rPr>
              <a:t>Safety</a:t>
            </a:r>
            <a:r>
              <a:rPr lang="fr-BE" b="1" dirty="0">
                <a:latin typeface="Arial" panose="020B0604020202020204" pitchFamily="34" charset="0"/>
                <a:cs typeface="Arial" panose="020B0604020202020204" pitchFamily="34" charset="0"/>
              </a:rPr>
              <a:t>-Car Arrow Man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D08DE5C-E473-4F52-A5C7-AF41F0075DE1}"/>
              </a:ext>
            </a:extLst>
          </p:cNvPr>
          <p:cNvGrpSpPr/>
          <p:nvPr/>
        </p:nvGrpSpPr>
        <p:grpSpPr>
          <a:xfrm>
            <a:off x="7425216" y="1686657"/>
            <a:ext cx="4489359" cy="4208474"/>
            <a:chOff x="7189344" y="1690688"/>
            <a:chExt cx="4489359" cy="420847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9A5EFAB-EC84-40C4-8F47-4C3B6E10EE4E}"/>
                </a:ext>
              </a:extLst>
            </p:cNvPr>
            <p:cNvSpPr/>
            <p:nvPr/>
          </p:nvSpPr>
          <p:spPr>
            <a:xfrm>
              <a:off x="7189344" y="1690688"/>
              <a:ext cx="4489359" cy="4208474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E99B5C37-7323-4124-B572-2D00C808064C}"/>
                </a:ext>
              </a:extLst>
            </p:cNvPr>
            <p:cNvSpPr txBox="1"/>
            <p:nvPr/>
          </p:nvSpPr>
          <p:spPr>
            <a:xfrm>
              <a:off x="7189344" y="2132856"/>
              <a:ext cx="448935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BE" sz="9600" b="1" dirty="0"/>
                <a:t>SC</a:t>
              </a:r>
            </a:p>
          </p:txBody>
        </p:sp>
        <p:sp>
          <p:nvSpPr>
            <p:cNvPr id="7" name="Flèche droite 9">
              <a:extLst>
                <a:ext uri="{FF2B5EF4-FFF2-40B4-BE49-F238E27FC236}">
                  <a16:creationId xmlns:a16="http://schemas.microsoft.com/office/drawing/2014/main" id="{9E0DFA6F-6188-4C3F-85A8-87C8C27FB978}"/>
                </a:ext>
              </a:extLst>
            </p:cNvPr>
            <p:cNvSpPr/>
            <p:nvPr/>
          </p:nvSpPr>
          <p:spPr>
            <a:xfrm>
              <a:off x="7907708" y="4581128"/>
              <a:ext cx="3150427" cy="814543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>
                <a:solidFill>
                  <a:schemeClr val="tx1"/>
                </a:solidFill>
              </a:endParaRPr>
            </a:p>
          </p:txBody>
        </p:sp>
      </p:grpSp>
      <p:pic>
        <p:nvPicPr>
          <p:cNvPr id="11" name="Image 10" descr="Une image contenant herbe, ciel, extérieur, passage&#10;&#10;Description générée automatiquement">
            <a:extLst>
              <a:ext uri="{FF2B5EF4-FFF2-40B4-BE49-F238E27FC236}">
                <a16:creationId xmlns:a16="http://schemas.microsoft.com/office/drawing/2014/main" id="{00ECFEA9-C75A-4209-740F-7F4201B175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86" y="1686657"/>
            <a:ext cx="5611299" cy="4208474"/>
          </a:xfrm>
          <a:prstGeom prst="rect">
            <a:avLst/>
          </a:prstGeom>
        </p:spPr>
      </p:pic>
      <p:pic>
        <p:nvPicPr>
          <p:cNvPr id="9" name="Image 8" descr="marshals sc with arrow.jpg">
            <a:extLst>
              <a:ext uri="{FF2B5EF4-FFF2-40B4-BE49-F238E27FC236}">
                <a16:creationId xmlns:a16="http://schemas.microsoft.com/office/drawing/2014/main" id="{F6B1D6B3-57FF-4598-9486-115BE496BCC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60384" y="1958153"/>
            <a:ext cx="792852" cy="1118926"/>
          </a:xfrm>
          <a:prstGeom prst="rect">
            <a:avLst/>
          </a:prstGeom>
        </p:spPr>
      </p:pic>
      <p:sp>
        <p:nvSpPr>
          <p:cNvPr id="8" name="Flèche vers le bas 12">
            <a:extLst>
              <a:ext uri="{FF2B5EF4-FFF2-40B4-BE49-F238E27FC236}">
                <a16:creationId xmlns:a16="http://schemas.microsoft.com/office/drawing/2014/main" id="{14DD9B7E-6443-4460-BD08-9937ADBD5BFD}"/>
              </a:ext>
            </a:extLst>
          </p:cNvPr>
          <p:cNvSpPr/>
          <p:nvPr/>
        </p:nvSpPr>
        <p:spPr>
          <a:xfrm>
            <a:off x="4816954" y="2913655"/>
            <a:ext cx="472564" cy="678786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74749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9D9D6BF1-DFF2-4526-9D13-BF339D8C4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29" name="Freeform 6">
              <a:extLst>
                <a:ext uri="{FF2B5EF4-FFF2-40B4-BE49-F238E27FC236}">
                  <a16:creationId xmlns:a16="http://schemas.microsoft.com/office/drawing/2014/main" id="{A54D4DB6-FB18-4CAE-8905-E0053C925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BE"/>
            </a:p>
          </p:txBody>
        </p:sp>
        <p:sp>
          <p:nvSpPr>
            <p:cNvPr id="30" name="Freeform 6">
              <a:extLst>
                <a:ext uri="{FF2B5EF4-FFF2-40B4-BE49-F238E27FC236}">
                  <a16:creationId xmlns:a16="http://schemas.microsoft.com/office/drawing/2014/main" id="{1DBD6488-9429-4FFA-8AE8-C4022C39B0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BE"/>
            </a:p>
          </p:txBody>
        </p:sp>
      </p:grp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7BB74091-09FE-44AF-8325-7FE6E175F7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0406471-BF87-49C9-884F-676B93E39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858" y="4736961"/>
            <a:ext cx="10720685" cy="93676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b="1" cap="all" dirty="0">
                <a:latin typeface="Arial" panose="020B0604020202020204" pitchFamily="34" charset="0"/>
                <a:cs typeface="Arial" panose="020B0604020202020204" pitchFamily="34" charset="0"/>
              </a:rPr>
              <a:t>Safety Car Line 1</a:t>
            </a: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0F30CCEB-94C4-4F72-BA5A-9CEA853022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434936" y="4446551"/>
            <a:ext cx="1957171" cy="1103687"/>
          </a:xfrm>
          <a:custGeom>
            <a:avLst/>
            <a:gdLst>
              <a:gd name="connsiteX0" fmla="*/ 2017702 w 2017702"/>
              <a:gd name="connsiteY0" fmla="*/ 1137821 h 1137821"/>
              <a:gd name="connsiteX1" fmla="*/ 404 w 2017702"/>
              <a:gd name="connsiteY1" fmla="*/ 1137821 h 1137821"/>
              <a:gd name="connsiteX2" fmla="*/ 0 w 2017702"/>
              <a:gd name="connsiteY2" fmla="*/ 900216 h 1137821"/>
              <a:gd name="connsiteX3" fmla="*/ 1767759 w 2017702"/>
              <a:gd name="connsiteY3" fmla="*/ 901031 h 1137821"/>
              <a:gd name="connsiteX4" fmla="*/ 1767759 w 2017702"/>
              <a:gd name="connsiteY4" fmla="*/ 0 h 1137821"/>
              <a:gd name="connsiteX5" fmla="*/ 2017702 w 2017702"/>
              <a:gd name="connsiteY5" fmla="*/ 0 h 1137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17702" h="1137821">
                <a:moveTo>
                  <a:pt x="2017702" y="1137821"/>
                </a:moveTo>
                <a:lnTo>
                  <a:pt x="404" y="1137821"/>
                </a:lnTo>
                <a:cubicBezTo>
                  <a:pt x="-404" y="1055814"/>
                  <a:pt x="807" y="982224"/>
                  <a:pt x="0" y="900216"/>
                </a:cubicBezTo>
                <a:lnTo>
                  <a:pt x="1767759" y="901031"/>
                </a:lnTo>
                <a:lnTo>
                  <a:pt x="1767759" y="0"/>
                </a:lnTo>
                <a:lnTo>
                  <a:pt x="2017702" y="0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BE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0DE1A94F-CC8B-4954-97A7-ADD4F300D6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796837" y="5311230"/>
            <a:ext cx="2042265" cy="1213486"/>
          </a:xfrm>
          <a:custGeom>
            <a:avLst/>
            <a:gdLst>
              <a:gd name="connsiteX0" fmla="*/ 1844618 w 2105428"/>
              <a:gd name="connsiteY0" fmla="*/ 0 h 1251016"/>
              <a:gd name="connsiteX1" fmla="*/ 2105428 w 2105428"/>
              <a:gd name="connsiteY1" fmla="*/ 0 h 1251016"/>
              <a:gd name="connsiteX2" fmla="*/ 2105428 w 2105428"/>
              <a:gd name="connsiteY2" fmla="*/ 1251016 h 1251016"/>
              <a:gd name="connsiteX3" fmla="*/ 421 w 2105428"/>
              <a:gd name="connsiteY3" fmla="*/ 1251016 h 1251016"/>
              <a:gd name="connsiteX4" fmla="*/ 0 w 2105428"/>
              <a:gd name="connsiteY4" fmla="*/ 1003081 h 1251016"/>
              <a:gd name="connsiteX5" fmla="*/ 1844618 w 2105428"/>
              <a:gd name="connsiteY5" fmla="*/ 1003931 h 1251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5428" h="1251016">
                <a:moveTo>
                  <a:pt x="1844618" y="0"/>
                </a:moveTo>
                <a:lnTo>
                  <a:pt x="2105428" y="0"/>
                </a:lnTo>
                <a:lnTo>
                  <a:pt x="2105428" y="1251016"/>
                </a:lnTo>
                <a:lnTo>
                  <a:pt x="421" y="1251016"/>
                </a:lnTo>
                <a:cubicBezTo>
                  <a:pt x="-421" y="1165443"/>
                  <a:pt x="842" y="1088654"/>
                  <a:pt x="0" y="1003081"/>
                </a:cubicBezTo>
                <a:lnTo>
                  <a:pt x="1844618" y="1003931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BE"/>
          </a:p>
        </p:txBody>
      </p:sp>
      <p:pic>
        <p:nvPicPr>
          <p:cNvPr id="4" name="Image 3" descr="Une image contenant ciel, extérieur, route, passage&#10;&#10;Description générée automatiquement">
            <a:extLst>
              <a:ext uri="{FF2B5EF4-FFF2-40B4-BE49-F238E27FC236}">
                <a16:creationId xmlns:a16="http://schemas.microsoft.com/office/drawing/2014/main" id="{AAF4F942-B79C-DD5B-C83F-FB80A2B46F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082" y="-95418"/>
            <a:ext cx="6215835" cy="4661876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25E22F8E-D4BB-DDF7-7C46-7499783BCE99}"/>
              </a:ext>
            </a:extLst>
          </p:cNvPr>
          <p:cNvCxnSpPr>
            <a:cxnSpLocks/>
          </p:cNvCxnSpPr>
          <p:nvPr/>
        </p:nvCxnSpPr>
        <p:spPr>
          <a:xfrm>
            <a:off x="4478694" y="1920744"/>
            <a:ext cx="2957804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58100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9D9D6BF1-DFF2-4526-9D13-BF339D8C4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45" name="Freeform 6">
              <a:extLst>
                <a:ext uri="{FF2B5EF4-FFF2-40B4-BE49-F238E27FC236}">
                  <a16:creationId xmlns:a16="http://schemas.microsoft.com/office/drawing/2014/main" id="{A54D4DB6-FB18-4CAE-8905-E0053C925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BE"/>
            </a:p>
          </p:txBody>
        </p:sp>
        <p:sp>
          <p:nvSpPr>
            <p:cNvPr id="46" name="Freeform 6">
              <a:extLst>
                <a:ext uri="{FF2B5EF4-FFF2-40B4-BE49-F238E27FC236}">
                  <a16:creationId xmlns:a16="http://schemas.microsoft.com/office/drawing/2014/main" id="{1DBD6488-9429-4FFA-8AE8-C4022C39B0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BE"/>
            </a:p>
          </p:txBody>
        </p:sp>
      </p:grpSp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7BB74091-09FE-44AF-8325-7FE6E175F7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C89306D-507F-49D8-B6BF-BE46499BB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858" y="4736961"/>
            <a:ext cx="10720685" cy="93676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b="1" cap="all" dirty="0">
                <a:latin typeface="Arial" panose="020B0604020202020204" pitchFamily="34" charset="0"/>
                <a:cs typeface="Arial" panose="020B0604020202020204" pitchFamily="34" charset="0"/>
              </a:rPr>
              <a:t>Safety Car Line 2</a:t>
            </a:r>
          </a:p>
        </p:txBody>
      </p:sp>
      <p:pic>
        <p:nvPicPr>
          <p:cNvPr id="6" name="Espace réservé du contenu 5" descr="Une image contenant ciel, extérieur, route, bitume&#10;&#10;Description générée automatiquement">
            <a:extLst>
              <a:ext uri="{FF2B5EF4-FFF2-40B4-BE49-F238E27FC236}">
                <a16:creationId xmlns:a16="http://schemas.microsoft.com/office/drawing/2014/main" id="{279B2375-D9CB-4BE4-ABF5-0CB253D350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17" b="35092"/>
          <a:stretch/>
        </p:blipFill>
        <p:spPr>
          <a:xfrm>
            <a:off x="-73871" y="-27703"/>
            <a:ext cx="12191980" cy="4187119"/>
          </a:xfrm>
          <a:prstGeom prst="rect">
            <a:avLst/>
          </a:prstGeom>
        </p:spPr>
      </p:pic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0F30CCEB-94C4-4F72-BA5A-9CEA853022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434936" y="4446551"/>
            <a:ext cx="1957171" cy="1103687"/>
          </a:xfrm>
          <a:custGeom>
            <a:avLst/>
            <a:gdLst>
              <a:gd name="connsiteX0" fmla="*/ 2017702 w 2017702"/>
              <a:gd name="connsiteY0" fmla="*/ 1137821 h 1137821"/>
              <a:gd name="connsiteX1" fmla="*/ 404 w 2017702"/>
              <a:gd name="connsiteY1" fmla="*/ 1137821 h 1137821"/>
              <a:gd name="connsiteX2" fmla="*/ 0 w 2017702"/>
              <a:gd name="connsiteY2" fmla="*/ 900216 h 1137821"/>
              <a:gd name="connsiteX3" fmla="*/ 1767759 w 2017702"/>
              <a:gd name="connsiteY3" fmla="*/ 901031 h 1137821"/>
              <a:gd name="connsiteX4" fmla="*/ 1767759 w 2017702"/>
              <a:gd name="connsiteY4" fmla="*/ 0 h 1137821"/>
              <a:gd name="connsiteX5" fmla="*/ 2017702 w 2017702"/>
              <a:gd name="connsiteY5" fmla="*/ 0 h 1137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17702" h="1137821">
                <a:moveTo>
                  <a:pt x="2017702" y="1137821"/>
                </a:moveTo>
                <a:lnTo>
                  <a:pt x="404" y="1137821"/>
                </a:lnTo>
                <a:cubicBezTo>
                  <a:pt x="-404" y="1055814"/>
                  <a:pt x="807" y="982224"/>
                  <a:pt x="0" y="900216"/>
                </a:cubicBezTo>
                <a:lnTo>
                  <a:pt x="1767759" y="901031"/>
                </a:lnTo>
                <a:lnTo>
                  <a:pt x="1767759" y="0"/>
                </a:lnTo>
                <a:lnTo>
                  <a:pt x="2017702" y="0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BE"/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0DE1A94F-CC8B-4954-97A7-ADD4F300D6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796837" y="5311230"/>
            <a:ext cx="2042265" cy="1213486"/>
          </a:xfrm>
          <a:custGeom>
            <a:avLst/>
            <a:gdLst>
              <a:gd name="connsiteX0" fmla="*/ 1844618 w 2105428"/>
              <a:gd name="connsiteY0" fmla="*/ 0 h 1251016"/>
              <a:gd name="connsiteX1" fmla="*/ 2105428 w 2105428"/>
              <a:gd name="connsiteY1" fmla="*/ 0 h 1251016"/>
              <a:gd name="connsiteX2" fmla="*/ 2105428 w 2105428"/>
              <a:gd name="connsiteY2" fmla="*/ 1251016 h 1251016"/>
              <a:gd name="connsiteX3" fmla="*/ 421 w 2105428"/>
              <a:gd name="connsiteY3" fmla="*/ 1251016 h 1251016"/>
              <a:gd name="connsiteX4" fmla="*/ 0 w 2105428"/>
              <a:gd name="connsiteY4" fmla="*/ 1003081 h 1251016"/>
              <a:gd name="connsiteX5" fmla="*/ 1844618 w 2105428"/>
              <a:gd name="connsiteY5" fmla="*/ 1003931 h 1251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5428" h="1251016">
                <a:moveTo>
                  <a:pt x="1844618" y="0"/>
                </a:moveTo>
                <a:lnTo>
                  <a:pt x="2105428" y="0"/>
                </a:lnTo>
                <a:lnTo>
                  <a:pt x="2105428" y="1251016"/>
                </a:lnTo>
                <a:lnTo>
                  <a:pt x="421" y="1251016"/>
                </a:lnTo>
                <a:cubicBezTo>
                  <a:pt x="-421" y="1165443"/>
                  <a:pt x="842" y="1088654"/>
                  <a:pt x="0" y="1003081"/>
                </a:cubicBezTo>
                <a:lnTo>
                  <a:pt x="1844618" y="1003931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BE"/>
          </a:p>
        </p:txBody>
      </p:sp>
      <p:sp>
        <p:nvSpPr>
          <p:cNvPr id="8" name="Flèche : bas 7">
            <a:extLst>
              <a:ext uri="{FF2B5EF4-FFF2-40B4-BE49-F238E27FC236}">
                <a16:creationId xmlns:a16="http://schemas.microsoft.com/office/drawing/2014/main" id="{704F97DA-4C60-4D4A-948B-E1A1202B786F}"/>
              </a:ext>
            </a:extLst>
          </p:cNvPr>
          <p:cNvSpPr/>
          <p:nvPr/>
        </p:nvSpPr>
        <p:spPr>
          <a:xfrm>
            <a:off x="5541818" y="1307762"/>
            <a:ext cx="628073" cy="1712529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124716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449BC34D-9C23-4D6D-8213-1F471AF85B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FA0F5D6C-5025-4D7E-82DD-C2C6FDA1E7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BE"/>
            </a:p>
          </p:txBody>
        </p:sp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E2AF2C17-4AB4-4402-B84B-129EF95D1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BE"/>
            </a:p>
          </p:txBody>
        </p:sp>
      </p:grpSp>
      <p:sp useBgFill="1">
        <p:nvSpPr>
          <p:cNvPr id="34" name="Rectangle 27">
            <a:extLst>
              <a:ext uri="{FF2B5EF4-FFF2-40B4-BE49-F238E27FC236}">
                <a16:creationId xmlns:a16="http://schemas.microsoft.com/office/drawing/2014/main" id="{1E954AF0-B5CC-4A16-ACDA-675B5694F2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 descr="Une image contenant texte, herbe, scène, extérieur&#10;&#10;Description générée automatiquement">
            <a:extLst>
              <a:ext uri="{FF2B5EF4-FFF2-40B4-BE49-F238E27FC236}">
                <a16:creationId xmlns:a16="http://schemas.microsoft.com/office/drawing/2014/main" id="{4A930170-6389-42C5-BA01-7ABD768FF7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75" y="1488268"/>
            <a:ext cx="6900380" cy="3881463"/>
          </a:xfrm>
          <a:prstGeom prst="rect">
            <a:avLst/>
          </a:prstGeom>
        </p:spPr>
      </p:pic>
      <p:sp>
        <p:nvSpPr>
          <p:cNvPr id="35" name="Freeform 6">
            <a:extLst>
              <a:ext uri="{FF2B5EF4-FFF2-40B4-BE49-F238E27FC236}">
                <a16:creationId xmlns:a16="http://schemas.microsoft.com/office/drawing/2014/main" id="{325322DD-3792-4947-A96A-1B6D9D7869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983434" y="640080"/>
            <a:ext cx="2296028" cy="3674981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BE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1E85DEF-0AD1-4B6E-869D-C52AD0785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9666" y="1314922"/>
            <a:ext cx="3176246" cy="300013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cap="all" dirty="0">
                <a:latin typeface="Arial" panose="020B0604020202020204" pitchFamily="34" charset="0"/>
                <a:cs typeface="Arial" panose="020B0604020202020204" pitchFamily="34" charset="0"/>
              </a:rPr>
              <a:t>Safety-Car Lights OFF</a:t>
            </a:r>
          </a:p>
        </p:txBody>
      </p:sp>
    </p:spTree>
    <p:extLst>
      <p:ext uri="{BB962C8B-B14F-4D97-AF65-F5344CB8AC3E}">
        <p14:creationId xmlns:p14="http://schemas.microsoft.com/office/powerpoint/2010/main" val="7140299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449BC34D-9C23-4D6D-8213-1F471AF85B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FA0F5D6C-5025-4D7E-82DD-C2C6FDA1E7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BE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E2AF2C17-4AB4-4402-B84B-129EF95D1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BE"/>
            </a:p>
          </p:txBody>
        </p:sp>
      </p:grp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8F1F725-3B9F-48FA-85B5-910ED33809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2B98F522-A153-4D25-A159-3223950FC1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 flipH="1">
            <a:off x="971111" y="-161575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BE"/>
          </a:p>
        </p:txBody>
      </p:sp>
      <p:sp>
        <p:nvSpPr>
          <p:cNvPr id="18" name="Freeform 6">
            <a:extLst>
              <a:ext uri="{FF2B5EF4-FFF2-40B4-BE49-F238E27FC236}">
                <a16:creationId xmlns:a16="http://schemas.microsoft.com/office/drawing/2014/main" id="{AFFE3E22-88D2-4D23-B65D-9695124B07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 flipV="1">
            <a:off x="7913902" y="131680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BE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2BF3F32-0AED-4881-A993-3C6D3DF54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230" y="3973431"/>
            <a:ext cx="10869750" cy="174863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b="1" cap="all" dirty="0">
                <a:latin typeface="Arial" panose="020B0604020202020204" pitchFamily="34" charset="0"/>
                <a:cs typeface="Arial" panose="020B0604020202020204" pitchFamily="34" charset="0"/>
              </a:rPr>
              <a:t>Re-start under safety-car</a:t>
            </a:r>
          </a:p>
        </p:txBody>
      </p:sp>
      <p:pic>
        <p:nvPicPr>
          <p:cNvPr id="5" name="Espace réservé du contenu 4" descr="Une image contenant texte, trousse de secours, automate&#10;&#10;Description générée automatiquement">
            <a:extLst>
              <a:ext uri="{FF2B5EF4-FFF2-40B4-BE49-F238E27FC236}">
                <a16:creationId xmlns:a16="http://schemas.microsoft.com/office/drawing/2014/main" id="{2B981A1D-95E4-440D-9605-2FD5CE94F3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821" y="1127368"/>
            <a:ext cx="8293116" cy="2114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1231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E2AA3D-B989-42BB-B2CD-9B9568086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BE" sz="3600" b="1" dirty="0">
                <a:latin typeface="Arial" panose="020B0604020202020204" pitchFamily="34" charset="0"/>
                <a:cs typeface="Arial" panose="020B0604020202020204" pitchFamily="34" charset="0"/>
              </a:rPr>
              <a:t>Yellow Flags – Marshaling Lights System</a:t>
            </a:r>
            <a:endParaRPr lang="fr-BE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29F14C7-CBDE-4F69-B423-95FE547A8B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4690" y="1690688"/>
            <a:ext cx="8297333" cy="4667250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21660EE2-17DF-4CE8-9815-5B0FE7FE9887}"/>
              </a:ext>
            </a:extLst>
          </p:cNvPr>
          <p:cNvSpPr/>
          <p:nvPr/>
        </p:nvSpPr>
        <p:spPr>
          <a:xfrm>
            <a:off x="4333850" y="2060893"/>
            <a:ext cx="1369190" cy="1299722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209A6B8-63EA-4FD8-A129-C6A63020BD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4651" y="2887411"/>
            <a:ext cx="4670876" cy="262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462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3E9FC5-8D2C-4C9A-807A-2520C5446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BE" b="1" dirty="0" err="1">
                <a:latin typeface="Arial" panose="020B0604020202020204" pitchFamily="34" charset="0"/>
                <a:cs typeface="Arial" panose="020B0604020202020204" pitchFamily="34" charset="0"/>
              </a:rPr>
              <a:t>Overtaking</a:t>
            </a:r>
            <a:endParaRPr lang="fr-B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52A2C661-230A-4815-A949-9221C2184C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436" y="1319548"/>
            <a:ext cx="9956800" cy="5538452"/>
          </a:xfrm>
        </p:spPr>
      </p:pic>
    </p:spTree>
    <p:extLst>
      <p:ext uri="{BB962C8B-B14F-4D97-AF65-F5344CB8AC3E}">
        <p14:creationId xmlns:p14="http://schemas.microsoft.com/office/powerpoint/2010/main" val="14665803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3E9FC5-8D2C-4C9A-807A-2520C5446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BE" b="1" dirty="0" err="1">
                <a:latin typeface="Arial" panose="020B0604020202020204" pitchFamily="34" charset="0"/>
                <a:cs typeface="Arial" panose="020B0604020202020204" pitchFamily="34" charset="0"/>
              </a:rPr>
              <a:t>Overtaking</a:t>
            </a:r>
            <a:endParaRPr lang="fr-B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52A2C661-230A-4815-A949-9221C2184C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436" y="1319548"/>
            <a:ext cx="9956800" cy="5538452"/>
          </a:xfrm>
        </p:spPr>
      </p:pic>
      <p:pic>
        <p:nvPicPr>
          <p:cNvPr id="10" name="Image 9" descr="Une image contenant texte&#10;&#10;Description générée automatiquement">
            <a:extLst>
              <a:ext uri="{FF2B5EF4-FFF2-40B4-BE49-F238E27FC236}">
                <a16:creationId xmlns:a16="http://schemas.microsoft.com/office/drawing/2014/main" id="{951AF672-05E8-492D-8BEB-F0821E64F2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073" y="2983688"/>
            <a:ext cx="5497465" cy="380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9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60443DE3-87EA-4B54-B200-522C8B5BFB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75" y="746476"/>
            <a:ext cx="6900380" cy="5365047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7C1D4E5-E77B-4064-93A0-9C6485C6F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9666" y="1314922"/>
            <a:ext cx="3176246" cy="300013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b="1" cap="all" dirty="0">
                <a:latin typeface="Arial" panose="020B0604020202020204" pitchFamily="34" charset="0"/>
                <a:cs typeface="Arial" panose="020B0604020202020204" pitchFamily="34" charset="0"/>
              </a:rPr>
              <a:t>Overtaking</a:t>
            </a:r>
          </a:p>
        </p:txBody>
      </p:sp>
    </p:spTree>
    <p:extLst>
      <p:ext uri="{BB962C8B-B14F-4D97-AF65-F5344CB8AC3E}">
        <p14:creationId xmlns:p14="http://schemas.microsoft.com/office/powerpoint/2010/main" val="25676108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3FFB3C1C-C5A5-4F6A-8B5D-B43959FC5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b="1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Pit Lane Map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3F1371F-1BDB-CEEC-5D0E-B8CE0A999B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1509" y="850182"/>
            <a:ext cx="8418566" cy="4956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7466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1CB6D6-A4C6-4BE3-BCB1-7CBBFC743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BE" b="1" dirty="0" err="1">
                <a:latin typeface="Arial" panose="020B0604020202020204" pitchFamily="34" charset="0"/>
                <a:cs typeface="Arial" panose="020B0604020202020204" pitchFamily="34" charset="0"/>
              </a:rPr>
              <a:t>Signaling</a:t>
            </a:r>
            <a:r>
              <a:rPr lang="fr-BE" b="1" dirty="0">
                <a:latin typeface="Arial" panose="020B0604020202020204" pitchFamily="34" charset="0"/>
                <a:cs typeface="Arial" panose="020B0604020202020204" pitchFamily="34" charset="0"/>
              </a:rPr>
              <a:t> Platform</a:t>
            </a:r>
          </a:p>
        </p:txBody>
      </p:sp>
      <p:pic>
        <p:nvPicPr>
          <p:cNvPr id="5" name="Image 4" descr="black.gif">
            <a:extLst>
              <a:ext uri="{FF2B5EF4-FFF2-40B4-BE49-F238E27FC236}">
                <a16:creationId xmlns:a16="http://schemas.microsoft.com/office/drawing/2014/main" id="{89C59EA2-C36B-4BC1-932B-5EA35D0C68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8199" y="1904991"/>
            <a:ext cx="891335" cy="636668"/>
          </a:xfrm>
          <a:prstGeom prst="rect">
            <a:avLst/>
          </a:prstGeom>
        </p:spPr>
      </p:pic>
      <p:pic>
        <p:nvPicPr>
          <p:cNvPr id="6" name="Image 5" descr="black orange.gif">
            <a:extLst>
              <a:ext uri="{FF2B5EF4-FFF2-40B4-BE49-F238E27FC236}">
                <a16:creationId xmlns:a16="http://schemas.microsoft.com/office/drawing/2014/main" id="{73CA61FA-6FB9-4CC3-996B-1A32569B15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8199" y="2547933"/>
            <a:ext cx="891335" cy="636668"/>
          </a:xfrm>
          <a:prstGeom prst="rect">
            <a:avLst/>
          </a:prstGeom>
        </p:spPr>
      </p:pic>
      <p:pic>
        <p:nvPicPr>
          <p:cNvPr id="7" name="Image 6" descr="blackwhite.gif">
            <a:extLst>
              <a:ext uri="{FF2B5EF4-FFF2-40B4-BE49-F238E27FC236}">
                <a16:creationId xmlns:a16="http://schemas.microsoft.com/office/drawing/2014/main" id="{6B2FA1FA-5A12-4D5B-A265-32B8F85AAC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8199" y="3190875"/>
            <a:ext cx="891335" cy="636668"/>
          </a:xfrm>
          <a:prstGeom prst="rect">
            <a:avLst/>
          </a:prstGeom>
        </p:spPr>
      </p:pic>
      <p:grpSp>
        <p:nvGrpSpPr>
          <p:cNvPr id="8" name="Groupe 9">
            <a:extLst>
              <a:ext uri="{FF2B5EF4-FFF2-40B4-BE49-F238E27FC236}">
                <a16:creationId xmlns:a16="http://schemas.microsoft.com/office/drawing/2014/main" id="{7016222C-5793-4044-9EE6-2403C33BFEBB}"/>
              </a:ext>
            </a:extLst>
          </p:cNvPr>
          <p:cNvGrpSpPr/>
          <p:nvPr/>
        </p:nvGrpSpPr>
        <p:grpSpPr>
          <a:xfrm>
            <a:off x="838200" y="3833816"/>
            <a:ext cx="863359" cy="680355"/>
            <a:chOff x="1714480" y="3714752"/>
            <a:chExt cx="645823" cy="519874"/>
          </a:xfrm>
        </p:grpSpPr>
        <p:sp>
          <p:nvSpPr>
            <p:cNvPr id="9" name="Rectangle à coins arrondis 8">
              <a:extLst>
                <a:ext uri="{FF2B5EF4-FFF2-40B4-BE49-F238E27FC236}">
                  <a16:creationId xmlns:a16="http://schemas.microsoft.com/office/drawing/2014/main" id="{8A856C53-063D-45D8-9680-871FD65F7624}"/>
                </a:ext>
              </a:extLst>
            </p:cNvPr>
            <p:cNvSpPr/>
            <p:nvPr/>
          </p:nvSpPr>
          <p:spPr>
            <a:xfrm>
              <a:off x="1763688" y="3789040"/>
              <a:ext cx="576064" cy="360040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pic>
          <p:nvPicPr>
            <p:cNvPr id="10" name="Image 9" descr="drive thru.jpg">
              <a:extLst>
                <a:ext uri="{FF2B5EF4-FFF2-40B4-BE49-F238E27FC236}">
                  <a16:creationId xmlns:a16="http://schemas.microsoft.com/office/drawing/2014/main" id="{9268CC4B-80FE-43C3-8BC2-E9E7ED5A6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BF2FF"/>
                </a:clrFrom>
                <a:clrTo>
                  <a:srgbClr val="FBF2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714480" y="3714752"/>
              <a:ext cx="645823" cy="519874"/>
            </a:xfrm>
            <a:prstGeom prst="rect">
              <a:avLst/>
            </a:prstGeom>
          </p:spPr>
        </p:pic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8BDC55BC-46D2-463F-87B4-2878DD1686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1645" y="1631031"/>
            <a:ext cx="8546095" cy="4807178"/>
          </a:xfrm>
          <a:prstGeom prst="rect">
            <a:avLst/>
          </a:prstGeom>
        </p:spPr>
      </p:pic>
      <p:sp>
        <p:nvSpPr>
          <p:cNvPr id="4" name="Flèche : droite 3">
            <a:extLst>
              <a:ext uri="{FF2B5EF4-FFF2-40B4-BE49-F238E27FC236}">
                <a16:creationId xmlns:a16="http://schemas.microsoft.com/office/drawing/2014/main" id="{E3A7E661-3592-45E9-9CF2-2C003D1F6988}"/>
              </a:ext>
            </a:extLst>
          </p:cNvPr>
          <p:cNvSpPr/>
          <p:nvPr/>
        </p:nvSpPr>
        <p:spPr>
          <a:xfrm>
            <a:off x="4114800" y="3827543"/>
            <a:ext cx="2481943" cy="461428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311466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9D9D6BF1-DFF2-4526-9D13-BF339D8C4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A54D4DB6-FB18-4CAE-8905-E0053C925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BE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1DBD6488-9429-4FFA-8AE8-C4022C39B0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BE"/>
            </a:p>
          </p:txBody>
        </p:sp>
      </p:grpSp>
      <p:sp>
        <p:nvSpPr>
          <p:cNvPr id="25" name="Freeform 6">
            <a:extLst>
              <a:ext uri="{FF2B5EF4-FFF2-40B4-BE49-F238E27FC236}">
                <a16:creationId xmlns:a16="http://schemas.microsoft.com/office/drawing/2014/main" id="{1003852C-CA3A-4254-ABB6-2290D30609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52858" y="744469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BE"/>
          </a:p>
        </p:txBody>
      </p:sp>
      <p:sp useBgFill="1">
        <p:nvSpPr>
          <p:cNvPr id="26" name="Rectangle 22">
            <a:extLst>
              <a:ext uri="{FF2B5EF4-FFF2-40B4-BE49-F238E27FC236}">
                <a16:creationId xmlns:a16="http://schemas.microsoft.com/office/drawing/2014/main" id="{2F11CF96-B71B-4294-A1EF-00CE7388DC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6200" y="1301750"/>
            <a:ext cx="3213100" cy="40322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FD89318-E780-40E4-9DBF-D9301B730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3441" y="1649691"/>
            <a:ext cx="2698619" cy="223698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4100" b="1" cap="all" dirty="0">
                <a:latin typeface="Arial" panose="020B0604020202020204" pitchFamily="34" charset="0"/>
                <a:cs typeface="Arial" panose="020B0604020202020204" pitchFamily="34" charset="0"/>
              </a:rPr>
              <a:t>Stop &amp; Go penalty box</a:t>
            </a:r>
          </a:p>
        </p:txBody>
      </p:sp>
      <p:pic>
        <p:nvPicPr>
          <p:cNvPr id="4" name="Image 3" descr="Une image contenant extérieur, bâtiment, ciel, tapis&#10;&#10;Description générée automatiquement">
            <a:extLst>
              <a:ext uri="{FF2B5EF4-FFF2-40B4-BE49-F238E27FC236}">
                <a16:creationId xmlns:a16="http://schemas.microsoft.com/office/drawing/2014/main" id="{8D930E27-A890-B02D-CF22-B52F3BCA15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967" y="708025"/>
            <a:ext cx="6464300" cy="484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7423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3FDE41-C3F9-4C4F-8C6E-EE15DE130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BE" b="1" dirty="0">
                <a:latin typeface="Arial" panose="020B0604020202020204" pitchFamily="34" charset="0"/>
                <a:cs typeface="Arial" panose="020B0604020202020204" pitchFamily="34" charset="0"/>
              </a:rPr>
              <a:t>Appendix L – Track Limits</a:t>
            </a:r>
          </a:p>
        </p:txBody>
      </p:sp>
      <p:pic>
        <p:nvPicPr>
          <p:cNvPr id="4" name="Espace réservé du contenu 5" descr="09WSRR1Photos 012.JPG">
            <a:extLst>
              <a:ext uri="{FF2B5EF4-FFF2-40B4-BE49-F238E27FC236}">
                <a16:creationId xmlns:a16="http://schemas.microsoft.com/office/drawing/2014/main" id="{4D7797D8-93B2-448E-A2D2-4B869DC996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784600" y="2286000"/>
            <a:ext cx="4775200" cy="3581400"/>
          </a:xfrm>
          <a:prstGeom prst="rect">
            <a:avLst/>
          </a:prstGeom>
        </p:spPr>
      </p:pic>
      <p:sp>
        <p:nvSpPr>
          <p:cNvPr id="5" name="Flèche : bas 4">
            <a:extLst>
              <a:ext uri="{FF2B5EF4-FFF2-40B4-BE49-F238E27FC236}">
                <a16:creationId xmlns:a16="http://schemas.microsoft.com/office/drawing/2014/main" id="{62CE79B8-9E37-4B0E-923E-6FB363382E76}"/>
              </a:ext>
            </a:extLst>
          </p:cNvPr>
          <p:cNvSpPr/>
          <p:nvPr/>
        </p:nvSpPr>
        <p:spPr>
          <a:xfrm>
            <a:off x="7230030" y="3204373"/>
            <a:ext cx="482772" cy="1145894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529398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1475FD-7F58-F865-2374-A4C2E3072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T5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0AA0AD5-5181-D92A-A9B4-6CBAB1DB7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0" y="1581912"/>
            <a:ext cx="10618088" cy="3647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2829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88BAFE-7AE8-2086-E8D7-68F8EE754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Track 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access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 &amp; Track exit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C74157-BBDD-243C-5031-ADF1203465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1707465"/>
            <a:ext cx="9601200" cy="3581400"/>
          </a:xfrm>
        </p:spPr>
        <p:txBody>
          <a:bodyPr/>
          <a:lstStyle/>
          <a:p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Track 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access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 : Eau Rouge 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gate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map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appendix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Track exit T1 la source – No 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deceleration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 lap -&gt; endurance pit</a:t>
            </a:r>
          </a:p>
        </p:txBody>
      </p:sp>
      <p:pic>
        <p:nvPicPr>
          <p:cNvPr id="7" name="Image 6" descr="Une image contenant ciel, extérieur, terrain&#10;&#10;Description générée automatiquement">
            <a:extLst>
              <a:ext uri="{FF2B5EF4-FFF2-40B4-BE49-F238E27FC236}">
                <a16:creationId xmlns:a16="http://schemas.microsoft.com/office/drawing/2014/main" id="{A5715C5A-54DC-FC22-8E1B-9CF10D3CB5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163" y="2971801"/>
            <a:ext cx="4572000" cy="3429000"/>
          </a:xfrm>
          <a:prstGeom prst="rect">
            <a:avLst/>
          </a:prstGeom>
        </p:spPr>
      </p:pic>
      <p:pic>
        <p:nvPicPr>
          <p:cNvPr id="11" name="Image 10" descr="Une image contenant ciel, extérieur, route, passage&#10;&#10;Description générée automatiquement">
            <a:extLst>
              <a:ext uri="{FF2B5EF4-FFF2-40B4-BE49-F238E27FC236}">
                <a16:creationId xmlns:a16="http://schemas.microsoft.com/office/drawing/2014/main" id="{9F16E6DC-9EB7-DC5A-901B-BF1CFC93E8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658" y="2971801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3644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9D9D6BF1-DFF2-4526-9D13-BF339D8C4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A54D4DB6-FB18-4CAE-8905-E0053C925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BE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1DBD6488-9429-4FFA-8AE8-C4022C39B0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BE"/>
            </a:p>
          </p:txBody>
        </p:sp>
      </p:grp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77A6167-FCC5-49E8-B280-CECAF151ED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F84046EA-4273-437E-9DE5-5AEE713C35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52858" y="744469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BE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21945A1-3F80-2C05-CC42-F5B60581D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8522" y="1480930"/>
            <a:ext cx="5301138" cy="325432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cap="all"/>
              <a:t>Assembling area </a:t>
            </a:r>
          </a:p>
        </p:txBody>
      </p:sp>
      <p:pic>
        <p:nvPicPr>
          <p:cNvPr id="5" name="Image 4" descr="Une image contenant texte, diagramme&#10;&#10;Le contenu généré par l’IA peut être incorrect.">
            <a:extLst>
              <a:ext uri="{FF2B5EF4-FFF2-40B4-BE49-F238E27FC236}">
                <a16:creationId xmlns:a16="http://schemas.microsoft.com/office/drawing/2014/main" id="{112ED4F3-2A7C-2FBE-5B11-687EE5B9B5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2302"/>
          <a:stretch>
            <a:fillRect/>
          </a:stretch>
        </p:blipFill>
        <p:spPr>
          <a:xfrm>
            <a:off x="7225748" y="10"/>
            <a:ext cx="4966252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199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EA56B1-F914-E5E0-76F1-BB36929BB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Enquiry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Form</a:t>
            </a:r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 3" descr="Une image contenant texte, diagramme, capture d’écran, carte&#10;&#10;Le contenu généré par l’IA peut être incorrect.">
            <a:extLst>
              <a:ext uri="{FF2B5EF4-FFF2-40B4-BE49-F238E27FC236}">
                <a16:creationId xmlns:a16="http://schemas.microsoft.com/office/drawing/2014/main" id="{030BDD23-80E0-20DF-1797-7F155DB729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856" y="1428750"/>
            <a:ext cx="3610688" cy="5101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5233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>
            <a:extLst>
              <a:ext uri="{FF2B5EF4-FFF2-40B4-BE49-F238E27FC236}">
                <a16:creationId xmlns:a16="http://schemas.microsoft.com/office/drawing/2014/main" id="{9D9D6BF1-DFF2-4526-9D13-BF339D8C4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50" name="Freeform 6">
              <a:extLst>
                <a:ext uri="{FF2B5EF4-FFF2-40B4-BE49-F238E27FC236}">
                  <a16:creationId xmlns:a16="http://schemas.microsoft.com/office/drawing/2014/main" id="{A54D4DB6-FB18-4CAE-8905-E0053C925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BE"/>
            </a:p>
          </p:txBody>
        </p:sp>
        <p:sp>
          <p:nvSpPr>
            <p:cNvPr id="51" name="Freeform 6">
              <a:extLst>
                <a:ext uri="{FF2B5EF4-FFF2-40B4-BE49-F238E27FC236}">
                  <a16:creationId xmlns:a16="http://schemas.microsoft.com/office/drawing/2014/main" id="{1DBD6488-9429-4FFA-8AE8-C4022C39B0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BE"/>
            </a:p>
          </p:txBody>
        </p:sp>
      </p:grpSp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B709ADC9-6EAF-4268-9415-1ED5ECFA2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1FAB6C7B-7C19-BF97-3259-3BA195BA57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 b="2812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440F3F2-674E-47F4-9DA3-9291106D5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5128" y="1788454"/>
            <a:ext cx="8361229" cy="209822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7200" b="1" cap="all"/>
              <a:t>Have a nice &amp; safe Race</a:t>
            </a:r>
          </a:p>
        </p:txBody>
      </p:sp>
    </p:spTree>
    <p:extLst>
      <p:ext uri="{BB962C8B-B14F-4D97-AF65-F5344CB8AC3E}">
        <p14:creationId xmlns:p14="http://schemas.microsoft.com/office/powerpoint/2010/main" val="15484849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9D9D6BF1-DFF2-4526-9D13-BF339D8C4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A54D4DB6-FB18-4CAE-8905-E0053C925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BE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1DBD6488-9429-4FFA-8AE8-C4022C39B0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BE"/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00A8AFFF-C065-4FA0-95F1-317BE205E0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1" name="Freeform 6">
            <a:extLst>
              <a:ext uri="{FF2B5EF4-FFF2-40B4-BE49-F238E27FC236}">
                <a16:creationId xmlns:a16="http://schemas.microsoft.com/office/drawing/2014/main" id="{1003852C-CA3A-4254-ABB6-2290D30609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52858" y="744469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BE"/>
          </a:p>
        </p:txBody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2F11CF96-B71B-4294-A1EF-00CE7388DC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6200" y="1301750"/>
            <a:ext cx="3213100" cy="40322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re 3">
            <a:extLst>
              <a:ext uri="{FF2B5EF4-FFF2-40B4-BE49-F238E27FC236}">
                <a16:creationId xmlns:a16="http://schemas.microsoft.com/office/drawing/2014/main" id="{8C247127-E524-4564-9C4A-DF8E5FB5CE57}"/>
              </a:ext>
            </a:extLst>
          </p:cNvPr>
          <p:cNvSpPr txBox="1">
            <a:spLocks/>
          </p:cNvSpPr>
          <p:nvPr/>
        </p:nvSpPr>
        <p:spPr>
          <a:xfrm>
            <a:off x="1603441" y="1649691"/>
            <a:ext cx="2698619" cy="223698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9000"/>
              </a:lnSpc>
              <a:spcAft>
                <a:spcPts val="600"/>
              </a:spcAft>
            </a:pPr>
            <a:r>
              <a:rPr lang="en-US" sz="4000" b="1" cap="all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 – Finish Line</a:t>
            </a:r>
          </a:p>
        </p:txBody>
      </p:sp>
      <p:sp>
        <p:nvSpPr>
          <p:cNvPr id="12" name="Flèche : bas 11">
            <a:extLst>
              <a:ext uri="{FF2B5EF4-FFF2-40B4-BE49-F238E27FC236}">
                <a16:creationId xmlns:a16="http://schemas.microsoft.com/office/drawing/2014/main" id="{ACF077CC-8F40-4367-A8CD-5E11C96673F1}"/>
              </a:ext>
            </a:extLst>
          </p:cNvPr>
          <p:cNvSpPr/>
          <p:nvPr/>
        </p:nvSpPr>
        <p:spPr>
          <a:xfrm>
            <a:off x="6590439" y="2583712"/>
            <a:ext cx="489097" cy="1499190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882044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9D9D6BF1-DFF2-4526-9D13-BF339D8C4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A54D4DB6-FB18-4CAE-8905-E0053C925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BE"/>
            </a:p>
          </p:txBody>
        </p:sp>
        <p:sp>
          <p:nvSpPr>
            <p:cNvPr id="35" name="Freeform 6">
              <a:extLst>
                <a:ext uri="{FF2B5EF4-FFF2-40B4-BE49-F238E27FC236}">
                  <a16:creationId xmlns:a16="http://schemas.microsoft.com/office/drawing/2014/main" id="{1DBD6488-9429-4FFA-8AE8-C4022C39B0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BE"/>
            </a:p>
          </p:txBody>
        </p:sp>
      </p:grpSp>
      <p:sp>
        <p:nvSpPr>
          <p:cNvPr id="4" name="Titre 3">
            <a:extLst>
              <a:ext uri="{FF2B5EF4-FFF2-40B4-BE49-F238E27FC236}">
                <a16:creationId xmlns:a16="http://schemas.microsoft.com/office/drawing/2014/main" id="{FE5EEC4E-DC01-4BBF-A261-A663A7EE8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1150" y="1649691"/>
            <a:ext cx="2698619" cy="223698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b="1" cap="all" dirty="0">
                <a:latin typeface="Arial" panose="020B0604020202020204" pitchFamily="34" charset="0"/>
                <a:cs typeface="Arial" panose="020B0604020202020204" pitchFamily="34" charset="0"/>
              </a:rPr>
              <a:t>Start Line</a:t>
            </a:r>
          </a:p>
        </p:txBody>
      </p:sp>
      <p:pic>
        <p:nvPicPr>
          <p:cNvPr id="28" name="Image 9">
            <a:extLst>
              <a:ext uri="{FF2B5EF4-FFF2-40B4-BE49-F238E27FC236}">
                <a16:creationId xmlns:a16="http://schemas.microsoft.com/office/drawing/2014/main" id="{48D71388-A4D2-4D16-A13B-431BEE04CD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05" r="24445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4" name="Flèche : bas 23">
            <a:extLst>
              <a:ext uri="{FF2B5EF4-FFF2-40B4-BE49-F238E27FC236}">
                <a16:creationId xmlns:a16="http://schemas.microsoft.com/office/drawing/2014/main" id="{6DAAE3A6-AA25-4FDD-A7F1-8A92A7744ECA}"/>
              </a:ext>
            </a:extLst>
          </p:cNvPr>
          <p:cNvSpPr/>
          <p:nvPr/>
        </p:nvSpPr>
        <p:spPr>
          <a:xfrm>
            <a:off x="6590439" y="3637020"/>
            <a:ext cx="489097" cy="1499190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242632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805544" y="5168838"/>
            <a:ext cx="10923638" cy="1317643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8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Pits entry</a:t>
            </a:r>
            <a:br>
              <a:rPr lang="en-US" sz="48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RHS after T18 </a:t>
            </a:r>
          </a:p>
        </p:txBody>
      </p:sp>
      <p:pic>
        <p:nvPicPr>
          <p:cNvPr id="15" name="Picture 10" descr="speedlimit">
            <a:extLst>
              <a:ext uri="{FF2B5EF4-FFF2-40B4-BE49-F238E27FC236}">
                <a16:creationId xmlns:a16="http://schemas.microsoft.com/office/drawing/2014/main" id="{78DD3331-07D5-46A6-AB46-F56F678169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931348" y="5122819"/>
            <a:ext cx="1322388" cy="1363662"/>
          </a:xfrm>
          <a:prstGeom prst="rect">
            <a:avLst/>
          </a:prstGeom>
          <a:ln/>
        </p:spPr>
      </p:pic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BBC2BD98-B46C-4330-5D66-5CD7DF80E6F6}"/>
              </a:ext>
            </a:extLst>
          </p:cNvPr>
          <p:cNvCxnSpPr>
            <a:cxnSpLocks/>
          </p:cNvCxnSpPr>
          <p:nvPr/>
        </p:nvCxnSpPr>
        <p:spPr>
          <a:xfrm flipV="1">
            <a:off x="7853517" y="2966968"/>
            <a:ext cx="3264061" cy="10807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 1">
            <a:extLst>
              <a:ext uri="{FF2B5EF4-FFF2-40B4-BE49-F238E27FC236}">
                <a16:creationId xmlns:a16="http://schemas.microsoft.com/office/drawing/2014/main" id="{67D2527F-BEF7-00DD-1F8B-C10A749478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6324" y="715155"/>
            <a:ext cx="8601954" cy="4146094"/>
          </a:xfrm>
          <a:prstGeom prst="rect">
            <a:avLst/>
          </a:prstGeom>
        </p:spPr>
      </p:pic>
      <p:pic>
        <p:nvPicPr>
          <p:cNvPr id="16" name="Picture 43" descr="speedlimit">
            <a:extLst>
              <a:ext uri="{FF2B5EF4-FFF2-40B4-BE49-F238E27FC236}">
                <a16:creationId xmlns:a16="http://schemas.microsoft.com/office/drawing/2014/main" id="{4C323F62-D9F1-4971-A095-C4AA5A9D3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57278" y="1565483"/>
            <a:ext cx="482600" cy="551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355846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>
            <a:normAutofit fontScale="90000"/>
          </a:bodyPr>
          <a:lstStyle/>
          <a:p>
            <a:pPr algn="ctr"/>
            <a:r>
              <a:rPr lang="fr-BE" b="1" dirty="0" err="1">
                <a:latin typeface="Arial" panose="020B0604020202020204" pitchFamily="34" charset="0"/>
                <a:cs typeface="Arial" panose="020B0604020202020204" pitchFamily="34" charset="0"/>
              </a:rPr>
              <a:t>Pits</a:t>
            </a:r>
            <a:r>
              <a:rPr lang="fr-BE" b="1" dirty="0">
                <a:latin typeface="Arial" panose="020B0604020202020204" pitchFamily="34" charset="0"/>
                <a:cs typeface="Arial" panose="020B0604020202020204" pitchFamily="34" charset="0"/>
              </a:rPr>
              <a:t> exit – speed </a:t>
            </a:r>
            <a:r>
              <a:rPr lang="fr-BE" b="1" dirty="0" err="1">
                <a:latin typeface="Arial" panose="020B0604020202020204" pitchFamily="34" charset="0"/>
                <a:cs typeface="Arial" panose="020B0604020202020204" pitchFamily="34" charset="0"/>
              </a:rPr>
              <a:t>limit</a:t>
            </a:r>
            <a:r>
              <a:rPr lang="fr-BE" b="1" dirty="0">
                <a:latin typeface="Arial" panose="020B0604020202020204" pitchFamily="34" charset="0"/>
                <a:cs typeface="Arial" panose="020B0604020202020204" pitchFamily="34" charset="0"/>
              </a:rPr>
              <a:t> ends</a:t>
            </a:r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6" name="Object 10">
            <a:extLst>
              <a:ext uri="{FF2B5EF4-FFF2-40B4-BE49-F238E27FC236}">
                <a16:creationId xmlns:a16="http://schemas.microsoft.com/office/drawing/2014/main" id="{2DFABD24-F92A-4578-98CD-2B7B52B9FB1B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790727" y="2356808"/>
          <a:ext cx="3187535" cy="3291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1020960" imgH="1053720" progId="CorelDraw.Graphic.11">
                  <p:embed/>
                </p:oleObj>
              </mc:Choice>
              <mc:Fallback>
                <p:oleObj name="CorelDRAW" r:id="rId2" imgW="1020960" imgH="1053720" progId="CorelDraw.Graphic.11">
                  <p:embed/>
                  <p:pic>
                    <p:nvPicPr>
                      <p:cNvPr id="16" name="Object 10">
                        <a:extLst>
                          <a:ext uri="{FF2B5EF4-FFF2-40B4-BE49-F238E27FC236}">
                            <a16:creationId xmlns:a16="http://schemas.microsoft.com/office/drawing/2014/main" id="{2DFABD24-F92A-4578-98CD-2B7B52B9FB1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0727" y="2356808"/>
                        <a:ext cx="3187535" cy="32916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DE36D215-CB13-083E-3B05-9313095993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0396" y="1588254"/>
            <a:ext cx="7741316" cy="482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9000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>
            <a:normAutofit/>
          </a:bodyPr>
          <a:lstStyle/>
          <a:p>
            <a:r>
              <a:rPr lang="fr-BE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Repeater</a:t>
            </a:r>
            <a:r>
              <a:rPr lang="fr-BE" sz="3600" b="1" dirty="0">
                <a:latin typeface="Arial" panose="020B0604020202020204" pitchFamily="34" charset="0"/>
                <a:cs typeface="Arial" panose="020B0604020202020204" pitchFamily="34" charset="0"/>
              </a:rPr>
              <a:t> Blue Flag Marshal @ </a:t>
            </a:r>
            <a:r>
              <a:rPr lang="fr-BE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Pits</a:t>
            </a:r>
            <a:r>
              <a:rPr lang="fr-BE" sz="3600" b="1" dirty="0">
                <a:latin typeface="Arial" panose="020B0604020202020204" pitchFamily="34" charset="0"/>
                <a:cs typeface="Arial" panose="020B0604020202020204" pitchFamily="34" charset="0"/>
              </a:rPr>
              <a:t> exit</a:t>
            </a:r>
            <a:endParaRPr lang="fr-FR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F7DDA73-9932-492B-BCC5-5371821B53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669" y="2659212"/>
            <a:ext cx="2371725" cy="25527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A10096A-0F26-4FD4-C8B5-A70ADE0A5B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0121" y="1786390"/>
            <a:ext cx="7433054" cy="4066671"/>
          </a:xfrm>
          <a:prstGeom prst="rect">
            <a:avLst/>
          </a:prstGeom>
        </p:spPr>
      </p:pic>
      <p:pic>
        <p:nvPicPr>
          <p:cNvPr id="14" name="Image 13" descr="blue.gif">
            <a:extLst>
              <a:ext uri="{FF2B5EF4-FFF2-40B4-BE49-F238E27FC236}">
                <a16:creationId xmlns:a16="http://schemas.microsoft.com/office/drawing/2014/main" id="{5E53C14D-26EC-42A0-A060-D7EA85FA2D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01059" y="2172978"/>
            <a:ext cx="866776" cy="619126"/>
          </a:xfrm>
          <a:prstGeom prst="rect">
            <a:avLst/>
          </a:prstGeom>
        </p:spPr>
      </p:pic>
      <p:sp>
        <p:nvSpPr>
          <p:cNvPr id="13" name="Flèche droite 6">
            <a:extLst>
              <a:ext uri="{FF2B5EF4-FFF2-40B4-BE49-F238E27FC236}">
                <a16:creationId xmlns:a16="http://schemas.microsoft.com/office/drawing/2014/main" id="{98E239F7-4A0E-4AB1-AEBC-7054C9B09919}"/>
              </a:ext>
            </a:extLst>
          </p:cNvPr>
          <p:cNvSpPr/>
          <p:nvPr/>
        </p:nvSpPr>
        <p:spPr>
          <a:xfrm rot="15927141">
            <a:off x="3129472" y="3685529"/>
            <a:ext cx="2000264" cy="500066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445636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9D9D6BF1-DFF2-4526-9D13-BF339D8C4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A54D4DB6-FB18-4CAE-8905-E0053C925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BE"/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1DBD6488-9429-4FFA-8AE8-C4022C39B0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BE"/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E43FC459-ABC1-42BF-A586-FD342ED3E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1150" y="1649691"/>
            <a:ext cx="2698619" cy="223698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b="1" cap="all" dirty="0">
                <a:latin typeface="Arial" panose="020B0604020202020204" pitchFamily="34" charset="0"/>
                <a:cs typeface="Arial" panose="020B0604020202020204" pitchFamily="34" charset="0"/>
              </a:rPr>
              <a:t>Openings for cars</a:t>
            </a:r>
          </a:p>
        </p:txBody>
      </p:sp>
      <p:pic>
        <p:nvPicPr>
          <p:cNvPr id="8" name="Espace réservé du contenu 3">
            <a:extLst>
              <a:ext uri="{FF2B5EF4-FFF2-40B4-BE49-F238E27FC236}">
                <a16:creationId xmlns:a16="http://schemas.microsoft.com/office/drawing/2014/main" id="{F91B9278-9AC9-41B7-8941-EEC9DF5362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882" r="23168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094500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Cadrage">
  <a:themeElements>
    <a:clrScheme name="Cadrage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adrage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adra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2214</TotalTime>
  <Words>285</Words>
  <Application>Microsoft Office PowerPoint</Application>
  <PresentationFormat>Grand écran</PresentationFormat>
  <Paragraphs>48</Paragraphs>
  <Slides>37</Slides>
  <Notes>0</Notes>
  <HiddenSlides>0</HiddenSlides>
  <MMClips>0</MMClips>
  <ScaleCrop>false</ScaleCrop>
  <HeadingPairs>
    <vt:vector size="8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37</vt:i4>
      </vt:variant>
    </vt:vector>
  </HeadingPairs>
  <TitlesOfParts>
    <vt:vector size="43" baseType="lpstr">
      <vt:lpstr>Arial</vt:lpstr>
      <vt:lpstr>Arial Narrow</vt:lpstr>
      <vt:lpstr>Franklin Gothic Book</vt:lpstr>
      <vt:lpstr>Porsche Next TT</vt:lpstr>
      <vt:lpstr>Cadrage</vt:lpstr>
      <vt:lpstr>CorelDRAW</vt:lpstr>
      <vt:lpstr>2025: FORMULA FORD 1600 Drivers’ briefing</vt:lpstr>
      <vt:lpstr>Circuit Map</vt:lpstr>
      <vt:lpstr>Pit Lane Map</vt:lpstr>
      <vt:lpstr>Présentation PowerPoint</vt:lpstr>
      <vt:lpstr>Start Line</vt:lpstr>
      <vt:lpstr>Pits entry RHS after T18 </vt:lpstr>
      <vt:lpstr>Pits exit – speed limit ends</vt:lpstr>
      <vt:lpstr>Repeater Blue Flag Marshal @ Pits exit</vt:lpstr>
      <vt:lpstr>Openings for cars</vt:lpstr>
      <vt:lpstr>Emergency windows</vt:lpstr>
      <vt:lpstr>End of the Races</vt:lpstr>
      <vt:lpstr>Escape road @ Turns 5 – 7</vt:lpstr>
      <vt:lpstr>Pits entry &amp; exit Lines &amp; bollards</vt:lpstr>
      <vt:lpstr>Formation lap from Eau rouge gate</vt:lpstr>
      <vt:lpstr>Start line</vt:lpstr>
      <vt:lpstr>Red On/Off</vt:lpstr>
      <vt:lpstr>Aborted Start Lights</vt:lpstr>
      <vt:lpstr>Example of right formation </vt:lpstr>
      <vt:lpstr>Formation: Must be as in green</vt:lpstr>
      <vt:lpstr>Red Flag Line – Race Suspended</vt:lpstr>
      <vt:lpstr>Safety-Car Arrow Man</vt:lpstr>
      <vt:lpstr>Safety Car Line 1</vt:lpstr>
      <vt:lpstr>Safety Car Line 2</vt:lpstr>
      <vt:lpstr>Safety-Car Lights OFF</vt:lpstr>
      <vt:lpstr>Re-start under safety-car</vt:lpstr>
      <vt:lpstr>Yellow Flags – Marshaling Lights System</vt:lpstr>
      <vt:lpstr>Overtaking</vt:lpstr>
      <vt:lpstr>Overtaking</vt:lpstr>
      <vt:lpstr>Overtaking</vt:lpstr>
      <vt:lpstr>Signaling Platform</vt:lpstr>
      <vt:lpstr>Stop &amp; Go penalty box</vt:lpstr>
      <vt:lpstr>Appendix L – Track Limits</vt:lpstr>
      <vt:lpstr>T5</vt:lpstr>
      <vt:lpstr>Track access &amp; Track exit </vt:lpstr>
      <vt:lpstr>Assembling area </vt:lpstr>
      <vt:lpstr>Enquiry Form</vt:lpstr>
      <vt:lpstr>Have a nice &amp; safe Race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2020: R1 – Zolder – Drivers’ briefing</dc:title>
  <dc:creator>Pierre-Louis Delettre</dc:creator>
  <cp:lastModifiedBy>Pierre-Louis Delettre</cp:lastModifiedBy>
  <cp:revision>57</cp:revision>
  <dcterms:created xsi:type="dcterms:W3CDTF">2020-08-10T10:43:50Z</dcterms:created>
  <dcterms:modified xsi:type="dcterms:W3CDTF">2025-10-01T17:53:50Z</dcterms:modified>
</cp:coreProperties>
</file>