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57" r:id="rId2"/>
    <p:sldId id="258" r:id="rId3"/>
    <p:sldId id="256" r:id="rId4"/>
    <p:sldId id="297" r:id="rId5"/>
    <p:sldId id="298" r:id="rId6"/>
    <p:sldId id="299" r:id="rId7"/>
    <p:sldId id="300" r:id="rId8"/>
    <p:sldId id="301" r:id="rId9"/>
    <p:sldId id="334" r:id="rId10"/>
    <p:sldId id="303" r:id="rId11"/>
    <p:sldId id="304" r:id="rId12"/>
    <p:sldId id="325" r:id="rId13"/>
    <p:sldId id="306" r:id="rId14"/>
    <p:sldId id="307" r:id="rId15"/>
    <p:sldId id="308" r:id="rId16"/>
    <p:sldId id="319" r:id="rId17"/>
    <p:sldId id="310" r:id="rId18"/>
    <p:sldId id="311" r:id="rId19"/>
    <p:sldId id="332" r:id="rId20"/>
    <p:sldId id="333" r:id="rId21"/>
    <p:sldId id="312" r:id="rId22"/>
    <p:sldId id="313" r:id="rId23"/>
    <p:sldId id="315" r:id="rId24"/>
    <p:sldId id="314" r:id="rId25"/>
    <p:sldId id="317" r:id="rId26"/>
    <p:sldId id="326" r:id="rId27"/>
    <p:sldId id="316" r:id="rId28"/>
    <p:sldId id="327" r:id="rId29"/>
    <p:sldId id="292" r:id="rId30"/>
    <p:sldId id="293" r:id="rId31"/>
    <p:sldId id="318" r:id="rId32"/>
    <p:sldId id="296" r:id="rId33"/>
    <p:sldId id="276" r:id="rId34"/>
    <p:sldId id="331" r:id="rId35"/>
    <p:sldId id="329" r:id="rId36"/>
    <p:sldId id="335" r:id="rId37"/>
    <p:sldId id="330" r:id="rId38"/>
    <p:sldId id="277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6" d="100"/>
          <a:sy n="76" d="100"/>
        </p:scale>
        <p:origin x="62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96663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13750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06200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05493F-420D-4909-81F8-700DA16C6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13CE42-1396-43E4-AE9E-84936FA12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01145-0632-4980-8215-C2AE432E3268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702261-DF0B-46B9-8757-3EA5A6133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6759D2-C999-4C00-95DD-A9D544452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911D5-C03B-497F-B1E9-9DD274B13A70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BBC14FD-A73D-4A20-8582-30411935B4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18838" y="6057900"/>
            <a:ext cx="890587" cy="66357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53101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257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03753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28414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19999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09186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96063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06975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75486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08802787-45E3-41AF-B331-7B52662D60EB}" type="datetimeFigureOut">
              <a:rPr lang="fr-BE" smtClean="0"/>
              <a:t>01-10-25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7F6DF413-C94B-41BE-90C9-146D104595A5}" type="slidenum">
              <a:rPr lang="fr-BE" smtClean="0"/>
              <a:t>‹N°›</a:t>
            </a:fld>
            <a:endParaRPr lang="fr-BE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7310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CDA5809-5664-4520-ADC8-6959936A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6">
            <a:extLst>
              <a:ext uri="{FF2B5EF4-FFF2-40B4-BE49-F238E27FC236}">
                <a16:creationId xmlns:a16="http://schemas.microsoft.com/office/drawing/2014/main" id="{D4C54414-6E76-4C63-9BDF-ED19F3B33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412340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EC149D04-0A91-49EB-9EB5-9508BF0E81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93988" y="2643105"/>
            <a:ext cx="5607908" cy="325432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b="1" cap="all" dirty="0">
                <a:latin typeface="Arial" panose="020B0604020202020204" pitchFamily="34" charset="0"/>
                <a:cs typeface="Arial" panose="020B0604020202020204" pitchFamily="34" charset="0"/>
              </a:rPr>
              <a:t>2025: </a:t>
            </a:r>
            <a:r>
              <a:rPr lang="fr-BE" sz="5400" b="1" dirty="0">
                <a:latin typeface="Arial" panose="020B0604020202020204" pitchFamily="34" charset="0"/>
                <a:cs typeface="Arial" panose="020B0604020202020204" pitchFamily="34" charset="0"/>
              </a:rPr>
              <a:t>FAST SEVENTIES BENELUX</a:t>
            </a:r>
            <a:r>
              <a:rPr lang="fr-BE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cap="all" dirty="0">
                <a:latin typeface="Arial" panose="020B0604020202020204" pitchFamily="34" charset="0"/>
                <a:cs typeface="Arial" panose="020B0604020202020204" pitchFamily="34" charset="0"/>
              </a:rPr>
              <a:t>SPA-2025</a:t>
            </a:r>
            <a:br>
              <a:rPr lang="en-US" sz="5400" b="1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cap="all" dirty="0">
                <a:latin typeface="Arial" panose="020B0604020202020204" pitchFamily="34" charset="0"/>
                <a:cs typeface="Arial" panose="020B0604020202020204" pitchFamily="34" charset="0"/>
              </a:rPr>
              <a:t>Drivers’ briefing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AE6461D-8417-0DFF-B19F-EC5472CCC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9" y="2071396"/>
            <a:ext cx="2426403" cy="242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53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E43FC459-ABC1-42BF-A586-FD342ED3E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50" y="1649691"/>
            <a:ext cx="2698619" cy="22369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cap="all" dirty="0">
                <a:latin typeface="Arial" panose="020B0604020202020204" pitchFamily="34" charset="0"/>
                <a:cs typeface="Arial" panose="020B0604020202020204" pitchFamily="34" charset="0"/>
              </a:rPr>
              <a:t>Openings for cars</a:t>
            </a:r>
          </a:p>
        </p:txBody>
      </p:sp>
      <p:pic>
        <p:nvPicPr>
          <p:cNvPr id="8" name="Espace réservé du contenu 3">
            <a:extLst>
              <a:ext uri="{FF2B5EF4-FFF2-40B4-BE49-F238E27FC236}">
                <a16:creationId xmlns:a16="http://schemas.microsoft.com/office/drawing/2014/main" id="{F91B9278-9AC9-41B7-8941-EEC9DF536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82" r="23168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9450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65452AE9-D61C-4440-9AB5-001365FA0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50" y="1649691"/>
            <a:ext cx="2698619" cy="22369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cap="all" dirty="0">
                <a:latin typeface="Arial" panose="020B0604020202020204" pitchFamily="34" charset="0"/>
                <a:cs typeface="Arial" panose="020B0604020202020204" pitchFamily="34" charset="0"/>
              </a:rPr>
              <a:t>Emergency windows</a:t>
            </a:r>
          </a:p>
        </p:txBody>
      </p:sp>
      <p:pic>
        <p:nvPicPr>
          <p:cNvPr id="7" name="Espace réservé du contenu 3">
            <a:extLst>
              <a:ext uri="{FF2B5EF4-FFF2-40B4-BE49-F238E27FC236}">
                <a16:creationId xmlns:a16="http://schemas.microsoft.com/office/drawing/2014/main" id="{600680EE-0CA8-4917-BE80-0C7A0D1C2F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8" r="12322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9464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49A3B2-9B11-4F5C-A340-088C2B461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End of the Races</a:t>
            </a:r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AA3F6367-CB45-4A16-BDC1-F27CB90BF075}"/>
              </a:ext>
            </a:extLst>
          </p:cNvPr>
          <p:cNvSpPr/>
          <p:nvPr/>
        </p:nvSpPr>
        <p:spPr>
          <a:xfrm>
            <a:off x="2546430" y="2384385"/>
            <a:ext cx="1041722" cy="277792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A48BD35-832B-4463-8634-944A5F6B2206}"/>
              </a:ext>
            </a:extLst>
          </p:cNvPr>
          <p:cNvSpPr txBox="1"/>
          <p:nvPr/>
        </p:nvSpPr>
        <p:spPr>
          <a:xfrm>
            <a:off x="2759082" y="2687513"/>
            <a:ext cx="1041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  <a:latin typeface="Porsche Next TT" panose="020B0504020101010102" pitchFamily="34" charset="0"/>
                <a:cs typeface="Porsche Next TT" panose="020B0504020101010102" pitchFamily="34" charset="0"/>
              </a:rPr>
              <a:t>All the cars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F6743FE-FFDD-0290-73B7-15DA13180295}"/>
              </a:ext>
            </a:extLst>
          </p:cNvPr>
          <p:cNvSpPr txBox="1"/>
          <p:nvPr/>
        </p:nvSpPr>
        <p:spPr>
          <a:xfrm>
            <a:off x="2174032" y="1399592"/>
            <a:ext cx="6428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deceleration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lap - ! Marshals on Track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T1 !</a:t>
            </a:r>
          </a:p>
          <a:p>
            <a:pPr marL="285750" indent="-285750">
              <a:buFontTx/>
              <a:buChar char="-"/>
            </a:pP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All cars by T1 La Source to Endurance Pit Lane</a:t>
            </a:r>
          </a:p>
          <a:p>
            <a:pPr marL="285750" indent="-285750">
              <a:buFontTx/>
              <a:buChar char="-"/>
            </a:pP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box in endurance pit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lane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dirty="0"/>
          </a:p>
        </p:txBody>
      </p:sp>
      <p:pic>
        <p:nvPicPr>
          <p:cNvPr id="12" name="Image 11" descr="Une image contenant ciel, extérieur, terrain&#10;&#10;Description générée automatiquement">
            <a:extLst>
              <a:ext uri="{FF2B5EF4-FFF2-40B4-BE49-F238E27FC236}">
                <a16:creationId xmlns:a16="http://schemas.microsoft.com/office/drawing/2014/main" id="{9743E2BB-1AC9-18DE-F4D7-4381C7D89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763" y="2384385"/>
            <a:ext cx="4572000" cy="3429000"/>
          </a:xfrm>
          <a:prstGeom prst="rect">
            <a:avLst/>
          </a:prstGeom>
        </p:spPr>
      </p:pic>
      <p:pic>
        <p:nvPicPr>
          <p:cNvPr id="13" name="Image 12" descr="Une image contenant ciel, extérieur, route, passage&#10;&#10;Description générée automatiquement">
            <a:extLst>
              <a:ext uri="{FF2B5EF4-FFF2-40B4-BE49-F238E27FC236}">
                <a16:creationId xmlns:a16="http://schemas.microsoft.com/office/drawing/2014/main" id="{E86B836E-E51F-DDE0-3734-122E788AA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58" y="2384385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62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7500303-A207-4812-BEB9-51E132FE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10118C91-C025-4776-BE95-E9926378E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339174D0-30E8-4BBF-BF81-5DDAC33C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991A6C5-9012-40B2-BB41-6C37D405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736961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cap="all" dirty="0">
                <a:latin typeface="Arial" panose="020B0604020202020204" pitchFamily="34" charset="0"/>
                <a:cs typeface="Arial" panose="020B0604020202020204" pitchFamily="34" charset="0"/>
              </a:rPr>
              <a:t>Escape road @ Turns 5 – 7</a:t>
            </a:r>
          </a:p>
        </p:txBody>
      </p:sp>
      <p:pic>
        <p:nvPicPr>
          <p:cNvPr id="22" name="Picture 7" descr="SER2007 012">
            <a:extLst>
              <a:ext uri="{FF2B5EF4-FFF2-40B4-BE49-F238E27FC236}">
                <a16:creationId xmlns:a16="http://schemas.microsoft.com/office/drawing/2014/main" id="{16D2D9EE-9F51-473C-848B-A0291DB11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12284" r="2" b="28200"/>
          <a:stretch/>
        </p:blipFill>
        <p:spPr bwMode="auto">
          <a:xfrm>
            <a:off x="643466" y="1270158"/>
            <a:ext cx="5130799" cy="2290280"/>
          </a:xfrm>
          <a:prstGeom prst="rect">
            <a:avLst/>
          </a:prstGeom>
          <a:noFill/>
        </p:spPr>
      </p:pic>
      <p:pic>
        <p:nvPicPr>
          <p:cNvPr id="19" name="Espace réservé du contenu 5" descr="Racing festival 2010 009.JPG">
            <a:extLst>
              <a:ext uri="{FF2B5EF4-FFF2-40B4-BE49-F238E27FC236}">
                <a16:creationId xmlns:a16="http://schemas.microsoft.com/office/drawing/2014/main" id="{3AF47B45-7370-4DEE-8909-EB62F94A59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t="31131" r="-2" b="23813"/>
          <a:stretch/>
        </p:blipFill>
        <p:spPr bwMode="auto">
          <a:xfrm>
            <a:off x="6417733" y="1548416"/>
            <a:ext cx="5130799" cy="1733764"/>
          </a:xfrm>
          <a:prstGeom prst="rect">
            <a:avLst/>
          </a:prstGeom>
          <a:noFill/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51685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10496" y="12055"/>
            <a:ext cx="9601200" cy="1485900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Pits entry &amp; exit Lines &amp; bollards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7543E66-3027-1279-1D71-321776BA15B4}"/>
              </a:ext>
            </a:extLst>
          </p:cNvPr>
          <p:cNvSpPr txBox="1"/>
          <p:nvPr/>
        </p:nvSpPr>
        <p:spPr>
          <a:xfrm>
            <a:off x="1510496" y="1522054"/>
            <a:ext cx="9740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Pit Entry </a:t>
            </a:r>
            <a:r>
              <a:rPr lang="fr-BE" dirty="0" err="1"/>
              <a:t>after</a:t>
            </a:r>
            <a:r>
              <a:rPr lang="fr-BE" dirty="0"/>
              <a:t> La Source</a:t>
            </a:r>
          </a:p>
          <a:p>
            <a:r>
              <a:rPr lang="fr-BE" dirty="0"/>
              <a:t>Pictures Pit exit endurance </a:t>
            </a:r>
            <a:r>
              <a:rPr lang="fr-BE" dirty="0" err="1"/>
              <a:t>after</a:t>
            </a:r>
            <a:r>
              <a:rPr lang="fr-BE" dirty="0"/>
              <a:t> T4 </a:t>
            </a:r>
          </a:p>
        </p:txBody>
      </p:sp>
      <p:pic>
        <p:nvPicPr>
          <p:cNvPr id="2" name="Espace réservé du contenu 14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A1E5F3FA-BC74-EE37-353D-64111BC15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64" y="2617398"/>
            <a:ext cx="4448175" cy="333613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322D454-AA8C-060B-553C-55CE91A853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4" r="-2" b="3036"/>
          <a:stretch/>
        </p:blipFill>
        <p:spPr>
          <a:xfrm>
            <a:off x="7723419" y="4190716"/>
            <a:ext cx="980448" cy="1145230"/>
          </a:xfrm>
          <a:prstGeom prst="rect">
            <a:avLst/>
          </a:prstGeom>
        </p:spPr>
      </p:pic>
      <p:pic>
        <p:nvPicPr>
          <p:cNvPr id="3" name="Image 2" descr="Une image contenant ciel, extérieur, route, passage&#10;&#10;Description générée automatiquement">
            <a:extLst>
              <a:ext uri="{FF2B5EF4-FFF2-40B4-BE49-F238E27FC236}">
                <a16:creationId xmlns:a16="http://schemas.microsoft.com/office/drawing/2014/main" id="{761118AB-17AE-1CFD-B042-DC9B586A1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96" y="2570963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9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4">
            <a:extLst>
              <a:ext uri="{FF2B5EF4-FFF2-40B4-BE49-F238E27FC236}">
                <a16:creationId xmlns:a16="http://schemas.microsoft.com/office/drawing/2014/main" id="{19A8FA62-7981-BC61-9D7E-322E3E5BE9F0}"/>
              </a:ext>
            </a:extLst>
          </p:cNvPr>
          <p:cNvSpPr txBox="1">
            <a:spLocks/>
          </p:cNvSpPr>
          <p:nvPr/>
        </p:nvSpPr>
        <p:spPr>
          <a:xfrm>
            <a:off x="2362386" y="381063"/>
            <a:ext cx="7544672" cy="10434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BE" sz="3600" b="1">
                <a:latin typeface="Arial" panose="020B0604020202020204" pitchFamily="34" charset="0"/>
                <a:cs typeface="Arial" panose="020B0604020202020204" pitchFamily="34" charset="0"/>
              </a:rPr>
              <a:t>Formation lap from Eau rouge gate</a:t>
            </a:r>
            <a:endParaRPr lang="fr-B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99AF96F-6D1F-7884-AD9B-4F63487848A7}"/>
              </a:ext>
            </a:extLst>
          </p:cNvPr>
          <p:cNvSpPr txBox="1"/>
          <p:nvPr/>
        </p:nvSpPr>
        <p:spPr>
          <a:xfrm>
            <a:off x="2710387" y="2020850"/>
            <a:ext cx="605727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600" dirty="0" err="1">
                <a:solidFill>
                  <a:srgbClr val="FF0000"/>
                </a:solidFill>
              </a:rPr>
              <a:t>Join</a:t>
            </a:r>
            <a:r>
              <a:rPr lang="fr-BE" sz="2600" dirty="0">
                <a:solidFill>
                  <a:srgbClr val="FF0000"/>
                </a:solidFill>
              </a:rPr>
              <a:t> the Green paddock (</a:t>
            </a:r>
            <a:r>
              <a:rPr lang="fr-BE" sz="2600" dirty="0" err="1">
                <a:solidFill>
                  <a:srgbClr val="FF0000"/>
                </a:solidFill>
              </a:rPr>
              <a:t>assembly</a:t>
            </a:r>
            <a:r>
              <a:rPr lang="fr-BE" sz="2600" dirty="0">
                <a:solidFill>
                  <a:srgbClr val="FF0000"/>
                </a:solidFill>
              </a:rPr>
              <a:t> area) time in the </a:t>
            </a:r>
            <a:r>
              <a:rPr lang="fr-BE" sz="2600" dirty="0" err="1">
                <a:solidFill>
                  <a:srgbClr val="FF0000"/>
                </a:solidFill>
              </a:rPr>
              <a:t>written</a:t>
            </a:r>
            <a:r>
              <a:rPr lang="fr-BE" sz="2600" dirty="0">
                <a:solidFill>
                  <a:srgbClr val="FF0000"/>
                </a:solidFill>
              </a:rPr>
              <a:t> briefing notes « Go to Green paddock»</a:t>
            </a:r>
          </a:p>
          <a:p>
            <a:endParaRPr lang="fr-BE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600" dirty="0" err="1"/>
              <a:t>When</a:t>
            </a:r>
            <a:r>
              <a:rPr lang="fr-BE" sz="2600" dirty="0"/>
              <a:t> </a:t>
            </a:r>
            <a:r>
              <a:rPr lang="fr-BE" sz="2600" dirty="0" err="1"/>
              <a:t>aproaching</a:t>
            </a:r>
            <a:r>
              <a:rPr lang="fr-BE" sz="2600" dirty="0"/>
              <a:t> the </a:t>
            </a:r>
            <a:r>
              <a:rPr lang="fr-BE" sz="2600" dirty="0" err="1"/>
              <a:t>starting</a:t>
            </a:r>
            <a:r>
              <a:rPr lang="fr-BE" sz="2600" dirty="0"/>
              <a:t> </a:t>
            </a:r>
            <a:r>
              <a:rPr lang="fr-BE" sz="2600" dirty="0" err="1"/>
              <a:t>grid</a:t>
            </a:r>
            <a:r>
              <a:rPr lang="fr-BE" sz="2600" dirty="0"/>
              <a:t> </a:t>
            </a:r>
            <a:r>
              <a:rPr lang="fr-BE" sz="2600" dirty="0" err="1"/>
              <a:t>it</a:t>
            </a:r>
            <a:r>
              <a:rPr lang="fr-BE" sz="2600" dirty="0"/>
              <a:t> </a:t>
            </a:r>
            <a:r>
              <a:rPr lang="fr-BE" sz="2600" dirty="0" err="1"/>
              <a:t>will</a:t>
            </a:r>
            <a:r>
              <a:rPr lang="fr-BE" sz="2600" dirty="0"/>
              <a:t> be </a:t>
            </a:r>
            <a:r>
              <a:rPr lang="fr-BE" sz="2600" dirty="0" err="1"/>
              <a:t>directly</a:t>
            </a:r>
            <a:r>
              <a:rPr lang="fr-BE" sz="2600" dirty="0"/>
              <a:t> the start -&gt; light </a:t>
            </a:r>
            <a:r>
              <a:rPr lang="fr-BE" sz="2600" dirty="0" err="1"/>
              <a:t>procedure</a:t>
            </a:r>
            <a:endParaRPr lang="fr-BE" sz="2600" dirty="0"/>
          </a:p>
        </p:txBody>
      </p:sp>
    </p:spTree>
    <p:extLst>
      <p:ext uri="{BB962C8B-B14F-4D97-AF65-F5344CB8AC3E}">
        <p14:creationId xmlns:p14="http://schemas.microsoft.com/office/powerpoint/2010/main" val="2390203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9E776F-FE8D-4C40-BB7B-6B75B1F9A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8856" y="144738"/>
            <a:ext cx="4208694" cy="83757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b="1" kern="1200" dirty="0">
                <a:solidFill>
                  <a:schemeClr val="tx1"/>
                </a:solidFill>
                <a:latin typeface="Porsche Next TT" panose="020B0504020101010102" pitchFamily="34" charset="0"/>
                <a:cs typeface="Porsche Next TT" panose="020B0504020101010102" pitchFamily="34" charset="0"/>
              </a:rPr>
              <a:t>Start line</a:t>
            </a:r>
            <a:endParaRPr lang="en-US" sz="5400" kern="1200" dirty="0">
              <a:solidFill>
                <a:schemeClr val="tx1"/>
              </a:solidFill>
              <a:latin typeface="Porsche Next TT" panose="020B0504020101010102" pitchFamily="34" charset="0"/>
              <a:cs typeface="Porsche Next TT" panose="020B0504020101010102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FFC0A7F-EF70-1D30-8C96-1B59C0981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598" y="1134939"/>
            <a:ext cx="6145301" cy="5578323"/>
          </a:xfrm>
          <a:prstGeom prst="rect">
            <a:avLst/>
          </a:prstGeom>
        </p:spPr>
      </p:pic>
      <p:sp>
        <p:nvSpPr>
          <p:cNvPr id="9" name="Flèche : bas 8">
            <a:extLst>
              <a:ext uri="{FF2B5EF4-FFF2-40B4-BE49-F238E27FC236}">
                <a16:creationId xmlns:a16="http://schemas.microsoft.com/office/drawing/2014/main" id="{19FAA89D-498D-02B1-73F8-4CFC0287F9F1}"/>
              </a:ext>
            </a:extLst>
          </p:cNvPr>
          <p:cNvSpPr/>
          <p:nvPr/>
        </p:nvSpPr>
        <p:spPr>
          <a:xfrm>
            <a:off x="6293203" y="4422711"/>
            <a:ext cx="435430" cy="905069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42051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C9925F9-2A83-61BE-A322-F9017BB07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D099B8B-A023-4A4A-9431-0065D23F1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Porsche Next TT" panose="020B0504020101010102" pitchFamily="34" charset="0"/>
                <a:cs typeface="Porsche Next TT" panose="020B0504020101010102" pitchFamily="34" charset="0"/>
              </a:rPr>
              <a:t>    Start Lights: Red On/Off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764F9DC-2707-460D-925A-836B511A9C61}"/>
              </a:ext>
            </a:extLst>
          </p:cNvPr>
          <p:cNvSpPr/>
          <p:nvPr/>
        </p:nvSpPr>
        <p:spPr>
          <a:xfrm>
            <a:off x="6096000" y="2558005"/>
            <a:ext cx="709914" cy="64818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65378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DF16D402-9535-45E8-ACE6-F8528C8D7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157" y="863186"/>
            <a:ext cx="9954239" cy="5599259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816D30E7-30D5-459D-ACBE-34268F12F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157" y="340053"/>
            <a:ext cx="2886075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Porsche Next TT" panose="020B0504020101010102" pitchFamily="34" charset="0"/>
                <a:cs typeface="Porsche Next TT" panose="020B0504020101010102" pitchFamily="34" charset="0"/>
              </a:rPr>
              <a:t>Aborted Start Lights</a:t>
            </a: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E3F418DE-628D-46E6-90A8-320A6CDFC535}"/>
              </a:ext>
            </a:extLst>
          </p:cNvPr>
          <p:cNvSpPr txBox="1">
            <a:spLocks/>
          </p:cNvSpPr>
          <p:nvPr/>
        </p:nvSpPr>
        <p:spPr>
          <a:xfrm>
            <a:off x="2807679" y="5409260"/>
            <a:ext cx="8328706" cy="7242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b="1" dirty="0">
              <a:solidFill>
                <a:srgbClr val="FFFFFF"/>
              </a:solidFill>
            </a:endParaRPr>
          </a:p>
        </p:txBody>
      </p:sp>
      <p:pic>
        <p:nvPicPr>
          <p:cNvPr id="21" name="Picture 7" descr="yellow2flashensemble">
            <a:extLst>
              <a:ext uri="{FF2B5EF4-FFF2-40B4-BE49-F238E27FC236}">
                <a16:creationId xmlns:a16="http://schemas.microsoft.com/office/drawing/2014/main" id="{5F0C6274-DB5E-4BD5-B735-94A858FC8D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9905" y="5231756"/>
            <a:ext cx="3103414" cy="1570061"/>
          </a:xfrm>
          <a:prstGeom prst="rect">
            <a:avLst/>
          </a:prstGeom>
          <a:noFill/>
        </p:spPr>
      </p:pic>
      <p:pic>
        <p:nvPicPr>
          <p:cNvPr id="22" name="Picture 8" descr="yellow2flashensemble">
            <a:extLst>
              <a:ext uri="{FF2B5EF4-FFF2-40B4-BE49-F238E27FC236}">
                <a16:creationId xmlns:a16="http://schemas.microsoft.com/office/drawing/2014/main" id="{A8A44897-4E75-4BD6-BDBB-55FF932E0C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3916" y="1583065"/>
            <a:ext cx="2160935" cy="1093460"/>
          </a:xfrm>
          <a:prstGeom prst="rect">
            <a:avLst/>
          </a:prstGeom>
          <a:noFill/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3BD4C4EA-3C52-484A-9AD9-DFDF0C6D81AB}"/>
              </a:ext>
            </a:extLst>
          </p:cNvPr>
          <p:cNvSpPr/>
          <p:nvPr/>
        </p:nvSpPr>
        <p:spPr>
          <a:xfrm>
            <a:off x="5874424" y="3011120"/>
            <a:ext cx="522929" cy="63135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69701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5C1027-5676-B81B-6658-8FCD4159A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676" y="1040250"/>
            <a:ext cx="2892490" cy="3562350"/>
          </a:xfrm>
        </p:spPr>
        <p:txBody>
          <a:bodyPr>
            <a:normAutofit/>
          </a:bodyPr>
          <a:lstStyle/>
          <a:p>
            <a:r>
              <a:rPr lang="fr-BE" sz="3200" dirty="0">
                <a:latin typeface="Arial" panose="020B0604020202020204" pitchFamily="34" charset="0"/>
                <a:cs typeface="Arial" panose="020B0604020202020204" pitchFamily="34" charset="0"/>
              </a:rPr>
              <a:t>Example of right formation</a:t>
            </a:r>
            <a:br>
              <a:rPr lang="fr-BE" dirty="0"/>
            </a:br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9DE89A7-F8A8-6EBF-A6B0-4786D235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954" y="134272"/>
            <a:ext cx="6779340" cy="50845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F33A19-C774-D797-38FE-35DCB1ACAD07}"/>
              </a:ext>
            </a:extLst>
          </p:cNvPr>
          <p:cNvSpPr/>
          <p:nvPr/>
        </p:nvSpPr>
        <p:spPr>
          <a:xfrm>
            <a:off x="1521370" y="2267428"/>
            <a:ext cx="30561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70413">
              <a:defRPr/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cars must hold the starting formation by driving  from the beginning over the „starting boxes“ on their respective sides  (starting corridors).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250CA49-1814-9406-17B2-20A6592EC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836" y="4298753"/>
            <a:ext cx="3169724" cy="248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33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3FFB3C1C-C5A5-4F6A-8B5D-B43959FC5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Circuit map</a:t>
            </a:r>
          </a:p>
        </p:txBody>
      </p:sp>
      <p:pic>
        <p:nvPicPr>
          <p:cNvPr id="3" name="Image 2" descr="Une image contenant texte, diagramme, capture d’écran, carte&#10;&#10;Description générée automatiquement">
            <a:extLst>
              <a:ext uri="{FF2B5EF4-FFF2-40B4-BE49-F238E27FC236}">
                <a16:creationId xmlns:a16="http://schemas.microsoft.com/office/drawing/2014/main" id="{551E06CF-1B94-695C-E63D-D13293F1E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578" y="700534"/>
            <a:ext cx="8148601" cy="57574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83F3BB-9D20-3F63-7B3A-B0233B130B83}"/>
              </a:ext>
            </a:extLst>
          </p:cNvPr>
          <p:cNvSpPr/>
          <p:nvPr/>
        </p:nvSpPr>
        <p:spPr>
          <a:xfrm>
            <a:off x="6447453" y="1007706"/>
            <a:ext cx="1744825" cy="3172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43746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8C4C4D1-360D-FB20-1D5A-E4B78ECDD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/>
          <a:p>
            <a:pPr algn="ctr"/>
            <a:r>
              <a:rPr lang="fr-BE" b="1" dirty="0">
                <a:latin typeface="Arial Narrow" panose="020B0606020202030204" pitchFamily="34" charset="0"/>
              </a:rPr>
              <a:t>Formation: Red = No Green = Yes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6D98F78-3345-3E3C-6147-A3173E13B1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0"/>
          <a:stretch/>
        </p:blipFill>
        <p:spPr>
          <a:xfrm>
            <a:off x="2790825" y="1853076"/>
            <a:ext cx="7810500" cy="459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73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3902089-89BE-AB77-BCB6-4EBB46D8A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184" y="712354"/>
            <a:ext cx="9955631" cy="559661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89FCF06-D62F-4A65-9C41-71F1F1B22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6" y="6168113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Flag Line – Race Suspended</a:t>
            </a:r>
          </a:p>
        </p:txBody>
      </p:sp>
      <p:sp>
        <p:nvSpPr>
          <p:cNvPr id="3" name="Flèche : bas 2">
            <a:extLst>
              <a:ext uri="{FF2B5EF4-FFF2-40B4-BE49-F238E27FC236}">
                <a16:creationId xmlns:a16="http://schemas.microsoft.com/office/drawing/2014/main" id="{C369826C-F794-4C17-812E-16B27CDE20FA}"/>
              </a:ext>
            </a:extLst>
          </p:cNvPr>
          <p:cNvSpPr/>
          <p:nvPr/>
        </p:nvSpPr>
        <p:spPr>
          <a:xfrm>
            <a:off x="4276966" y="2353928"/>
            <a:ext cx="590309" cy="200241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9E718E-1105-BC63-3A97-F5D0A4BA776B}"/>
              </a:ext>
            </a:extLst>
          </p:cNvPr>
          <p:cNvSpPr/>
          <p:nvPr/>
        </p:nvSpPr>
        <p:spPr>
          <a:xfrm>
            <a:off x="2995127" y="4422710"/>
            <a:ext cx="5150497" cy="7464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34396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D88E45-DC87-4AC7-B0FF-74F4766E0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294" y="231384"/>
            <a:ext cx="9601200" cy="1485900"/>
          </a:xfrm>
        </p:spPr>
        <p:txBody>
          <a:bodyPr/>
          <a:lstStyle/>
          <a:p>
            <a:pPr algn="ctr"/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-Car Arrow Man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D08DE5C-E473-4F52-A5C7-AF41F0075DE1}"/>
              </a:ext>
            </a:extLst>
          </p:cNvPr>
          <p:cNvGrpSpPr/>
          <p:nvPr/>
        </p:nvGrpSpPr>
        <p:grpSpPr>
          <a:xfrm>
            <a:off x="7425216" y="1686657"/>
            <a:ext cx="4489359" cy="4208474"/>
            <a:chOff x="7189344" y="1690688"/>
            <a:chExt cx="4489359" cy="42084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A5EFAB-EC84-40C4-8F47-4C3B6E10EE4E}"/>
                </a:ext>
              </a:extLst>
            </p:cNvPr>
            <p:cNvSpPr/>
            <p:nvPr/>
          </p:nvSpPr>
          <p:spPr>
            <a:xfrm>
              <a:off x="7189344" y="1690688"/>
              <a:ext cx="4489359" cy="420847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99B5C37-7323-4124-B572-2D00C808064C}"/>
                </a:ext>
              </a:extLst>
            </p:cNvPr>
            <p:cNvSpPr txBox="1"/>
            <p:nvPr/>
          </p:nvSpPr>
          <p:spPr>
            <a:xfrm>
              <a:off x="7189344" y="2132856"/>
              <a:ext cx="44893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9600" b="1" dirty="0"/>
                <a:t>SC</a:t>
              </a:r>
            </a:p>
          </p:txBody>
        </p:sp>
        <p:sp>
          <p:nvSpPr>
            <p:cNvPr id="7" name="Flèche droite 9">
              <a:extLst>
                <a:ext uri="{FF2B5EF4-FFF2-40B4-BE49-F238E27FC236}">
                  <a16:creationId xmlns:a16="http://schemas.microsoft.com/office/drawing/2014/main" id="{9E0DFA6F-6188-4C3F-85A8-87C8C27FB978}"/>
                </a:ext>
              </a:extLst>
            </p:cNvPr>
            <p:cNvSpPr/>
            <p:nvPr/>
          </p:nvSpPr>
          <p:spPr>
            <a:xfrm>
              <a:off x="7907708" y="4581128"/>
              <a:ext cx="3150427" cy="814543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>
                <a:solidFill>
                  <a:schemeClr val="tx1"/>
                </a:solidFill>
              </a:endParaRPr>
            </a:p>
          </p:txBody>
        </p:sp>
      </p:grpSp>
      <p:pic>
        <p:nvPicPr>
          <p:cNvPr id="11" name="Image 10" descr="Une image contenant herbe, ciel, extérieur, passage&#10;&#10;Description générée automatiquement">
            <a:extLst>
              <a:ext uri="{FF2B5EF4-FFF2-40B4-BE49-F238E27FC236}">
                <a16:creationId xmlns:a16="http://schemas.microsoft.com/office/drawing/2014/main" id="{6E455A96-AD66-4CE6-5018-0F863C21E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86" y="1686657"/>
            <a:ext cx="5611299" cy="4208474"/>
          </a:xfrm>
          <a:prstGeom prst="rect">
            <a:avLst/>
          </a:prstGeom>
        </p:spPr>
      </p:pic>
      <p:pic>
        <p:nvPicPr>
          <p:cNvPr id="12" name="Image 11" descr="marshals sc with arrow.jpg">
            <a:extLst>
              <a:ext uri="{FF2B5EF4-FFF2-40B4-BE49-F238E27FC236}">
                <a16:creationId xmlns:a16="http://schemas.microsoft.com/office/drawing/2014/main" id="{EDBE36A5-B1DA-2A3A-28B1-112A259D166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0384" y="1958153"/>
            <a:ext cx="792852" cy="1118926"/>
          </a:xfrm>
          <a:prstGeom prst="rect">
            <a:avLst/>
          </a:prstGeom>
        </p:spPr>
      </p:pic>
      <p:sp>
        <p:nvSpPr>
          <p:cNvPr id="13" name="Flèche vers le bas 12">
            <a:extLst>
              <a:ext uri="{FF2B5EF4-FFF2-40B4-BE49-F238E27FC236}">
                <a16:creationId xmlns:a16="http://schemas.microsoft.com/office/drawing/2014/main" id="{1D04ACB1-0424-6385-F90C-FCEEFF0591C9}"/>
              </a:ext>
            </a:extLst>
          </p:cNvPr>
          <p:cNvSpPr/>
          <p:nvPr/>
        </p:nvSpPr>
        <p:spPr>
          <a:xfrm>
            <a:off x="4816954" y="2913655"/>
            <a:ext cx="472564" cy="678786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7474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0406471-BF87-49C9-884F-676B93E39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736961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cap="all" dirty="0">
                <a:latin typeface="Arial" panose="020B0604020202020204" pitchFamily="34" charset="0"/>
                <a:cs typeface="Arial" panose="020B0604020202020204" pitchFamily="34" charset="0"/>
              </a:rPr>
              <a:t>Safety Car Line 1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92E2230-F50B-FF95-2016-76190DE2D9E8}"/>
              </a:ext>
            </a:extLst>
          </p:cNvPr>
          <p:cNvCxnSpPr>
            <a:cxnSpLocks/>
          </p:cNvCxnSpPr>
          <p:nvPr/>
        </p:nvCxnSpPr>
        <p:spPr>
          <a:xfrm>
            <a:off x="4504246" y="1920744"/>
            <a:ext cx="293225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Espace réservé du contenu 5" descr="Une image contenant ciel, extérieur, route, bitume&#10;&#10;Description générée automatiquement">
            <a:extLst>
              <a:ext uri="{FF2B5EF4-FFF2-40B4-BE49-F238E27FC236}">
                <a16:creationId xmlns:a16="http://schemas.microsoft.com/office/drawing/2014/main" id="{445159FF-981F-C920-31DA-E4533A2B22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7" b="35092"/>
          <a:stretch/>
        </p:blipFill>
        <p:spPr>
          <a:xfrm>
            <a:off x="0" y="-27703"/>
            <a:ext cx="12191980" cy="4187119"/>
          </a:xfrm>
          <a:prstGeom prst="rect">
            <a:avLst/>
          </a:prstGeom>
        </p:spPr>
      </p:pic>
      <p:sp>
        <p:nvSpPr>
          <p:cNvPr id="4" name="Flèche : bas 3">
            <a:extLst>
              <a:ext uri="{FF2B5EF4-FFF2-40B4-BE49-F238E27FC236}">
                <a16:creationId xmlns:a16="http://schemas.microsoft.com/office/drawing/2014/main" id="{4550DF2A-B4C1-9AC3-4387-1DA8274C3744}"/>
              </a:ext>
            </a:extLst>
          </p:cNvPr>
          <p:cNvSpPr/>
          <p:nvPr/>
        </p:nvSpPr>
        <p:spPr>
          <a:xfrm>
            <a:off x="5541818" y="1307762"/>
            <a:ext cx="628073" cy="1712529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B2CBA2D-66DB-ACAE-7EA7-DEB88FB151C7}"/>
              </a:ext>
            </a:extLst>
          </p:cNvPr>
          <p:cNvCxnSpPr>
            <a:cxnSpLocks/>
          </p:cNvCxnSpPr>
          <p:nvPr/>
        </p:nvCxnSpPr>
        <p:spPr>
          <a:xfrm>
            <a:off x="2733869" y="2930536"/>
            <a:ext cx="6232849" cy="14856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810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C89306D-507F-49D8-B6BF-BE46499BB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736961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cap="all" dirty="0">
                <a:latin typeface="Arial" panose="020B0604020202020204" pitchFamily="34" charset="0"/>
                <a:cs typeface="Arial" panose="020B0604020202020204" pitchFamily="34" charset="0"/>
              </a:rPr>
              <a:t>Safety Car Line 2</a:t>
            </a: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pic>
        <p:nvPicPr>
          <p:cNvPr id="5" name="Espace réservé du contenu 6" descr="Une image contenant arbre, extérieur, route, herbe&#10;&#10;Description générée automatiquement">
            <a:extLst>
              <a:ext uri="{FF2B5EF4-FFF2-40B4-BE49-F238E27FC236}">
                <a16:creationId xmlns:a16="http://schemas.microsoft.com/office/drawing/2014/main" id="{F7484EDD-D826-AA9E-B1A8-9BF0D91221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6" b="35793"/>
          <a:stretch/>
        </p:blipFill>
        <p:spPr>
          <a:xfrm>
            <a:off x="20" y="10"/>
            <a:ext cx="12191980" cy="4187119"/>
          </a:xfrm>
          <a:prstGeom prst="rect">
            <a:avLst/>
          </a:prstGeom>
        </p:spPr>
      </p:pic>
      <p:sp>
        <p:nvSpPr>
          <p:cNvPr id="7" name="Flèche : bas 6">
            <a:extLst>
              <a:ext uri="{FF2B5EF4-FFF2-40B4-BE49-F238E27FC236}">
                <a16:creationId xmlns:a16="http://schemas.microsoft.com/office/drawing/2014/main" id="{EA3413F6-6847-1060-DC39-4EE109A41EB6}"/>
              </a:ext>
            </a:extLst>
          </p:cNvPr>
          <p:cNvSpPr/>
          <p:nvPr/>
        </p:nvSpPr>
        <p:spPr>
          <a:xfrm>
            <a:off x="5661891" y="1510166"/>
            <a:ext cx="609600" cy="1611725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F3901C4-A030-688B-E372-25F4BE349A89}"/>
              </a:ext>
            </a:extLst>
          </p:cNvPr>
          <p:cNvCxnSpPr/>
          <p:nvPr/>
        </p:nvCxnSpPr>
        <p:spPr>
          <a:xfrm>
            <a:off x="2274879" y="2948713"/>
            <a:ext cx="6774024" cy="27034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471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34" name="Rectangle 27">
            <a:extLst>
              <a:ext uri="{FF2B5EF4-FFF2-40B4-BE49-F238E27FC236}">
                <a16:creationId xmlns:a16="http://schemas.microsoft.com/office/drawing/2014/main" id="{1E954AF0-B5CC-4A16-ACDA-675B5694F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texte, herbe, scène, extérieur&#10;&#10;Description générée automatiquement">
            <a:extLst>
              <a:ext uri="{FF2B5EF4-FFF2-40B4-BE49-F238E27FC236}">
                <a16:creationId xmlns:a16="http://schemas.microsoft.com/office/drawing/2014/main" id="{4A930170-6389-42C5-BA01-7ABD768FF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5" y="1488268"/>
            <a:ext cx="6900380" cy="3881463"/>
          </a:xfrm>
          <a:prstGeom prst="rect">
            <a:avLst/>
          </a:prstGeom>
        </p:spPr>
      </p:pic>
      <p:sp>
        <p:nvSpPr>
          <p:cNvPr id="35" name="Freeform 6">
            <a:extLst>
              <a:ext uri="{FF2B5EF4-FFF2-40B4-BE49-F238E27FC236}">
                <a16:creationId xmlns:a16="http://schemas.microsoft.com/office/drawing/2014/main" id="{325322DD-3792-4947-A96A-1B6D9D786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1E85DEF-0AD1-4B6E-869D-C52AD078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9666" y="1314922"/>
            <a:ext cx="3176246" cy="300013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cap="all" dirty="0">
                <a:latin typeface="Arial" panose="020B0604020202020204" pitchFamily="34" charset="0"/>
                <a:cs typeface="Arial" panose="020B0604020202020204" pitchFamily="34" charset="0"/>
              </a:rPr>
              <a:t>Safety-Car Lights OFF</a:t>
            </a:r>
          </a:p>
        </p:txBody>
      </p:sp>
    </p:spTree>
    <p:extLst>
      <p:ext uri="{BB962C8B-B14F-4D97-AF65-F5344CB8AC3E}">
        <p14:creationId xmlns:p14="http://schemas.microsoft.com/office/powerpoint/2010/main" val="714029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8F1F725-3B9F-48FA-85B5-910ED3380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2B98F522-A153-4D25-A159-3223950FC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H="1">
            <a:off x="971111" y="-161575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AFFE3E22-88D2-4D23-B65D-9695124B0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V="1">
            <a:off x="7913902" y="131680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2BF3F32-0AED-4881-A993-3C6D3DF54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0" y="3973431"/>
            <a:ext cx="10869750" cy="174863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cap="all" dirty="0">
                <a:latin typeface="Arial" panose="020B0604020202020204" pitchFamily="34" charset="0"/>
                <a:cs typeface="Arial" panose="020B0604020202020204" pitchFamily="34" charset="0"/>
              </a:rPr>
              <a:t>Re-start under safety-car</a:t>
            </a:r>
          </a:p>
        </p:txBody>
      </p:sp>
      <p:pic>
        <p:nvPicPr>
          <p:cNvPr id="5" name="Espace réservé du contenu 4" descr="Une image contenant texte, trousse de secours, automate&#10;&#10;Description générée automatiquement">
            <a:extLst>
              <a:ext uri="{FF2B5EF4-FFF2-40B4-BE49-F238E27FC236}">
                <a16:creationId xmlns:a16="http://schemas.microsoft.com/office/drawing/2014/main" id="{2B981A1D-95E4-440D-9605-2FD5CE94F3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821" y="1127368"/>
            <a:ext cx="8293116" cy="211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23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E2AA3D-B989-42BB-B2CD-9B9568086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sz="3600" b="1" dirty="0">
                <a:latin typeface="Arial" panose="020B0604020202020204" pitchFamily="34" charset="0"/>
                <a:cs typeface="Arial" panose="020B0604020202020204" pitchFamily="34" charset="0"/>
              </a:rPr>
              <a:t>Yellow Flags – Marshaling Lights System</a:t>
            </a:r>
            <a:endParaRPr lang="fr-B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29F14C7-CBDE-4F69-B423-95FE547A8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690" y="1690688"/>
            <a:ext cx="8297333" cy="466725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21660EE2-17DF-4CE8-9815-5B0FE7FE9887}"/>
              </a:ext>
            </a:extLst>
          </p:cNvPr>
          <p:cNvSpPr/>
          <p:nvPr/>
        </p:nvSpPr>
        <p:spPr>
          <a:xfrm>
            <a:off x="4333850" y="2060893"/>
            <a:ext cx="1369190" cy="129972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209A6B8-63EA-4FD8-A129-C6A63020B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651" y="2887411"/>
            <a:ext cx="4670876" cy="262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6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3E9FC5-8D2C-4C9A-807A-2520C5446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Overtaking</a:t>
            </a: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52A2C661-230A-4815-A949-9221C2184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36" y="1319548"/>
            <a:ext cx="9956800" cy="5538452"/>
          </a:xfrm>
        </p:spPr>
      </p:pic>
    </p:spTree>
    <p:extLst>
      <p:ext uri="{BB962C8B-B14F-4D97-AF65-F5344CB8AC3E}">
        <p14:creationId xmlns:p14="http://schemas.microsoft.com/office/powerpoint/2010/main" val="1466580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3E9FC5-8D2C-4C9A-807A-2520C5446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Overtaking</a:t>
            </a: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52A2C661-230A-4815-A949-9221C2184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36" y="1319548"/>
            <a:ext cx="9956800" cy="5538452"/>
          </a:xfrm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951AF672-05E8-492D-8BEB-F0821E64F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073" y="2983688"/>
            <a:ext cx="5497465" cy="380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BDBA9681-7040-43D7-A2DD-1E79AD321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726" y="2142859"/>
            <a:ext cx="2476344" cy="257228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 Lane Map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1DCE2F-55DA-EE63-A62D-D05E2C56B1DF}"/>
              </a:ext>
            </a:extLst>
          </p:cNvPr>
          <p:cNvSpPr/>
          <p:nvPr/>
        </p:nvSpPr>
        <p:spPr>
          <a:xfrm>
            <a:off x="4098471" y="1203649"/>
            <a:ext cx="3995057" cy="5878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7" name="Espace réservé du contenu 6" descr="Une image contenant capture d’écran, texte, conception&#10;&#10;Description générée automatiquement">
            <a:extLst>
              <a:ext uri="{FF2B5EF4-FFF2-40B4-BE49-F238E27FC236}">
                <a16:creationId xmlns:a16="http://schemas.microsoft.com/office/drawing/2014/main" id="{348A356E-B81B-4CFC-01E9-9ED80CD75B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492" y="809287"/>
            <a:ext cx="8838508" cy="4971661"/>
          </a:xfrm>
        </p:spPr>
      </p:pic>
    </p:spTree>
    <p:extLst>
      <p:ext uri="{BB962C8B-B14F-4D97-AF65-F5344CB8AC3E}">
        <p14:creationId xmlns:p14="http://schemas.microsoft.com/office/powerpoint/2010/main" val="971368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60443DE3-87EA-4B54-B200-522C8B5BF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5" y="746476"/>
            <a:ext cx="6900380" cy="536504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7C1D4E5-E77B-4064-93A0-9C6485C6F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9666" y="1314922"/>
            <a:ext cx="3176246" cy="300013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cap="all" dirty="0">
                <a:latin typeface="Arial" panose="020B0604020202020204" pitchFamily="34" charset="0"/>
                <a:cs typeface="Arial" panose="020B0604020202020204" pitchFamily="34" charset="0"/>
              </a:rPr>
              <a:t>Overtaking</a:t>
            </a:r>
          </a:p>
        </p:txBody>
      </p:sp>
    </p:spTree>
    <p:extLst>
      <p:ext uri="{BB962C8B-B14F-4D97-AF65-F5344CB8AC3E}">
        <p14:creationId xmlns:p14="http://schemas.microsoft.com/office/powerpoint/2010/main" val="2567610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1CB6D6-A4C6-4BE3-BCB1-7CBBFC743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Signaling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 Platform</a:t>
            </a:r>
          </a:p>
        </p:txBody>
      </p:sp>
      <p:pic>
        <p:nvPicPr>
          <p:cNvPr id="5" name="Image 4" descr="black.gif">
            <a:extLst>
              <a:ext uri="{FF2B5EF4-FFF2-40B4-BE49-F238E27FC236}">
                <a16:creationId xmlns:a16="http://schemas.microsoft.com/office/drawing/2014/main" id="{89C59EA2-C36B-4BC1-932B-5EA35D0C6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199" y="1904991"/>
            <a:ext cx="891335" cy="636668"/>
          </a:xfrm>
          <a:prstGeom prst="rect">
            <a:avLst/>
          </a:prstGeom>
        </p:spPr>
      </p:pic>
      <p:pic>
        <p:nvPicPr>
          <p:cNvPr id="6" name="Image 5" descr="black orange.gif">
            <a:extLst>
              <a:ext uri="{FF2B5EF4-FFF2-40B4-BE49-F238E27FC236}">
                <a16:creationId xmlns:a16="http://schemas.microsoft.com/office/drawing/2014/main" id="{73CA61FA-6FB9-4CC3-996B-1A32569B15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199" y="2547933"/>
            <a:ext cx="891335" cy="636668"/>
          </a:xfrm>
          <a:prstGeom prst="rect">
            <a:avLst/>
          </a:prstGeom>
        </p:spPr>
      </p:pic>
      <p:pic>
        <p:nvPicPr>
          <p:cNvPr id="7" name="Image 6" descr="blackwhite.gif">
            <a:extLst>
              <a:ext uri="{FF2B5EF4-FFF2-40B4-BE49-F238E27FC236}">
                <a16:creationId xmlns:a16="http://schemas.microsoft.com/office/drawing/2014/main" id="{6B2FA1FA-5A12-4D5B-A265-32B8F85AAC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199" y="3190875"/>
            <a:ext cx="891335" cy="636668"/>
          </a:xfrm>
          <a:prstGeom prst="rect">
            <a:avLst/>
          </a:prstGeom>
        </p:spPr>
      </p:pic>
      <p:grpSp>
        <p:nvGrpSpPr>
          <p:cNvPr id="8" name="Groupe 9">
            <a:extLst>
              <a:ext uri="{FF2B5EF4-FFF2-40B4-BE49-F238E27FC236}">
                <a16:creationId xmlns:a16="http://schemas.microsoft.com/office/drawing/2014/main" id="{7016222C-5793-4044-9EE6-2403C33BFEBB}"/>
              </a:ext>
            </a:extLst>
          </p:cNvPr>
          <p:cNvGrpSpPr/>
          <p:nvPr/>
        </p:nvGrpSpPr>
        <p:grpSpPr>
          <a:xfrm>
            <a:off x="838200" y="3833816"/>
            <a:ext cx="863359" cy="680355"/>
            <a:chOff x="1714480" y="3714752"/>
            <a:chExt cx="645823" cy="519874"/>
          </a:xfrm>
        </p:grpSpPr>
        <p:sp>
          <p:nvSpPr>
            <p:cNvPr id="9" name="Rectangle à coins arrondis 8">
              <a:extLst>
                <a:ext uri="{FF2B5EF4-FFF2-40B4-BE49-F238E27FC236}">
                  <a16:creationId xmlns:a16="http://schemas.microsoft.com/office/drawing/2014/main" id="{8A856C53-063D-45D8-9680-871FD65F7624}"/>
                </a:ext>
              </a:extLst>
            </p:cNvPr>
            <p:cNvSpPr/>
            <p:nvPr/>
          </p:nvSpPr>
          <p:spPr>
            <a:xfrm>
              <a:off x="1763688" y="3789040"/>
              <a:ext cx="576064" cy="3600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10" name="Image 9" descr="drive thru.jpg">
              <a:extLst>
                <a:ext uri="{FF2B5EF4-FFF2-40B4-BE49-F238E27FC236}">
                  <a16:creationId xmlns:a16="http://schemas.microsoft.com/office/drawing/2014/main" id="{9268CC4B-80FE-43C3-8BC2-E9E7ED5A6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BF2FF"/>
                </a:clrFrom>
                <a:clrTo>
                  <a:srgbClr val="FBF2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14480" y="3714752"/>
              <a:ext cx="645823" cy="519874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8BDC55BC-46D2-463F-87B4-2878DD1686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1645" y="1631031"/>
            <a:ext cx="8546095" cy="4807178"/>
          </a:xfrm>
          <a:prstGeom prst="rect">
            <a:avLst/>
          </a:prstGeom>
        </p:spPr>
      </p:pic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E3A7E661-3592-45E9-9CF2-2C003D1F6988}"/>
              </a:ext>
            </a:extLst>
          </p:cNvPr>
          <p:cNvSpPr/>
          <p:nvPr/>
        </p:nvSpPr>
        <p:spPr>
          <a:xfrm>
            <a:off x="4114800" y="3827543"/>
            <a:ext cx="2481943" cy="461428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1146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>
        <p:nvSpPr>
          <p:cNvPr id="25" name="Freeform 6">
            <a:extLst>
              <a:ext uri="{FF2B5EF4-FFF2-40B4-BE49-F238E27FC236}">
                <a16:creationId xmlns:a16="http://schemas.microsoft.com/office/drawing/2014/main" id="{1003852C-CA3A-4254-ABB6-2290D3060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 useBgFill="1">
        <p:nvSpPr>
          <p:cNvPr id="26" name="Rectangle 22">
            <a:extLst>
              <a:ext uri="{FF2B5EF4-FFF2-40B4-BE49-F238E27FC236}">
                <a16:creationId xmlns:a16="http://schemas.microsoft.com/office/drawing/2014/main" id="{2F11CF96-B71B-4294-A1EF-00CE7388D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6200" y="1301750"/>
            <a:ext cx="3213100" cy="4032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FD89318-E780-40E4-9DBF-D9301B730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441" y="1649691"/>
            <a:ext cx="2698619" cy="223698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100" b="1" cap="all" dirty="0">
                <a:latin typeface="Arial" panose="020B0604020202020204" pitchFamily="34" charset="0"/>
                <a:cs typeface="Arial" panose="020B0604020202020204" pitchFamily="34" charset="0"/>
              </a:rPr>
              <a:t>Stop &amp; Go penalty box</a:t>
            </a:r>
          </a:p>
        </p:txBody>
      </p:sp>
      <p:pic>
        <p:nvPicPr>
          <p:cNvPr id="9" name="Image 8" descr="Une image contenant extérieur, bâtiment, ciel, tapis&#10;&#10;Description générée automatiquement">
            <a:extLst>
              <a:ext uri="{FF2B5EF4-FFF2-40B4-BE49-F238E27FC236}">
                <a16:creationId xmlns:a16="http://schemas.microsoft.com/office/drawing/2014/main" id="{922D42CE-C46D-D393-0AB0-A805E17FD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967" y="708025"/>
            <a:ext cx="6464300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42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3FDE41-C3F9-4C4F-8C6E-EE15DE130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Appendix L – Track Limits</a:t>
            </a:r>
          </a:p>
        </p:txBody>
      </p:sp>
      <p:pic>
        <p:nvPicPr>
          <p:cNvPr id="4" name="Espace réservé du contenu 5" descr="09WSRR1Photos 012.JPG">
            <a:extLst>
              <a:ext uri="{FF2B5EF4-FFF2-40B4-BE49-F238E27FC236}">
                <a16:creationId xmlns:a16="http://schemas.microsoft.com/office/drawing/2014/main" id="{4D7797D8-93B2-448E-A2D2-4B869DC99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84600" y="2286000"/>
            <a:ext cx="4775200" cy="3581400"/>
          </a:xfrm>
          <a:prstGeom prst="rect">
            <a:avLst/>
          </a:prstGeom>
        </p:spPr>
      </p:pic>
      <p:sp>
        <p:nvSpPr>
          <p:cNvPr id="5" name="Flèche : bas 4">
            <a:extLst>
              <a:ext uri="{FF2B5EF4-FFF2-40B4-BE49-F238E27FC236}">
                <a16:creationId xmlns:a16="http://schemas.microsoft.com/office/drawing/2014/main" id="{62CE79B8-9E37-4B0E-923E-6FB363382E76}"/>
              </a:ext>
            </a:extLst>
          </p:cNvPr>
          <p:cNvSpPr/>
          <p:nvPr/>
        </p:nvSpPr>
        <p:spPr>
          <a:xfrm>
            <a:off x="7230030" y="3204373"/>
            <a:ext cx="482772" cy="1145894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529398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1475FD-7F58-F865-2374-A4C2E3072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T5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AA0AD5-5181-D92A-A9B4-6CBAB1DB7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581912"/>
            <a:ext cx="10618088" cy="36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829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88BAFE-7AE8-2086-E8D7-68F8EE754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Track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&amp; Track exit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C74157-BBDD-243C-5031-ADF120346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707465"/>
            <a:ext cx="9601200" cy="3581400"/>
          </a:xfrm>
        </p:spPr>
        <p:txBody>
          <a:bodyPr/>
          <a:lstStyle/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Track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: Green paddock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assembling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area -&gt; Eau Rouge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gate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Track exit T1 – no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deceleration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lap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0A6B2F1-C09F-1C55-FB1C-628F862EE4AA}"/>
              </a:ext>
            </a:extLst>
          </p:cNvPr>
          <p:cNvSpPr txBox="1"/>
          <p:nvPr/>
        </p:nvSpPr>
        <p:spPr>
          <a:xfrm>
            <a:off x="8093529" y="4040155"/>
            <a:ext cx="189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rgbClr val="FFFF00"/>
                </a:solidFill>
              </a:rPr>
              <a:t>Track exit</a:t>
            </a:r>
          </a:p>
        </p:txBody>
      </p:sp>
      <p:pic>
        <p:nvPicPr>
          <p:cNvPr id="7" name="Image 6" descr="Une image contenant texte, ciel, extérieur, route&#10;&#10;Description générée automatiquement">
            <a:extLst>
              <a:ext uri="{FF2B5EF4-FFF2-40B4-BE49-F238E27FC236}">
                <a16:creationId xmlns:a16="http://schemas.microsoft.com/office/drawing/2014/main" id="{9EC1E157-FE24-56EC-D5D7-79A447808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452" y="2992369"/>
            <a:ext cx="4424215" cy="3318161"/>
          </a:xfrm>
          <a:prstGeom prst="rect">
            <a:avLst/>
          </a:prstGeom>
        </p:spPr>
      </p:pic>
      <p:pic>
        <p:nvPicPr>
          <p:cNvPr id="11" name="Image 10" descr="Une image contenant ciel, extérieur, route, passage&#10;&#10;Description générée automatiquement">
            <a:extLst>
              <a:ext uri="{FF2B5EF4-FFF2-40B4-BE49-F238E27FC236}">
                <a16:creationId xmlns:a16="http://schemas.microsoft.com/office/drawing/2014/main" id="{D5258D46-FDD2-BDC4-70CD-05CCF8E72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021" y="2520006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64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77A6167-FCC5-49E8-B280-CECAF151E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F84046EA-4273-437E-9DE5-5AEE713C3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05F5643-6B35-83CF-7764-412740928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522" y="1480930"/>
            <a:ext cx="5301138" cy="32543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cap="all"/>
              <a:t>Assembling area</a:t>
            </a:r>
          </a:p>
        </p:txBody>
      </p:sp>
      <p:pic>
        <p:nvPicPr>
          <p:cNvPr id="5" name="Espace réservé du contenu 4" descr="Une image contenant texte, diagramme&#10;&#10;Le contenu généré par l’IA peut être incorrect.">
            <a:extLst>
              <a:ext uri="{FF2B5EF4-FFF2-40B4-BE49-F238E27FC236}">
                <a16:creationId xmlns:a16="http://schemas.microsoft.com/office/drawing/2014/main" id="{B722127C-6BF1-879C-C3DC-A0390183D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302"/>
          <a:stretch>
            <a:fillRect/>
          </a:stretch>
        </p:blipFill>
        <p:spPr>
          <a:xfrm>
            <a:off x="7225748" y="10"/>
            <a:ext cx="4966252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59CB4D-7B23-83FD-3A98-E82548C72E19}"/>
              </a:ext>
            </a:extLst>
          </p:cNvPr>
          <p:cNvSpPr/>
          <p:nvPr/>
        </p:nvSpPr>
        <p:spPr>
          <a:xfrm>
            <a:off x="9946433" y="951722"/>
            <a:ext cx="2118049" cy="99837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5125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9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D170B9C-85A5-4673-981C-DDDBAC51F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texte, diagramme, capture d’écran, carte&#10;&#10;Le contenu généré par l’IA peut être incorrect.">
            <a:extLst>
              <a:ext uri="{FF2B5EF4-FFF2-40B4-BE49-F238E27FC236}">
                <a16:creationId xmlns:a16="http://schemas.microsoft.com/office/drawing/2014/main" id="{728F11CF-4723-B48A-565F-082CF7D83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302"/>
          <a:stretch>
            <a:fillRect/>
          </a:stretch>
        </p:blipFill>
        <p:spPr>
          <a:xfrm>
            <a:off x="20" y="10"/>
            <a:ext cx="4966232" cy="6857990"/>
          </a:xfrm>
          <a:prstGeom prst="rect">
            <a:avLst/>
          </a:prstGeom>
        </p:spPr>
      </p:pic>
      <p:sp>
        <p:nvSpPr>
          <p:cNvPr id="16" name="Freeform 6">
            <a:extLst>
              <a:ext uri="{FF2B5EF4-FFF2-40B4-BE49-F238E27FC236}">
                <a16:creationId xmlns:a16="http://schemas.microsoft.com/office/drawing/2014/main" id="{1C82216A-4221-434A-B11C-7E13B4A1F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412340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DEA56B1-F914-E5E0-76F1-BB36929BB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8004" y="1480930"/>
            <a:ext cx="5607908" cy="32543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000" cap="all"/>
              <a:t>Enquiry Form</a:t>
            </a:r>
          </a:p>
        </p:txBody>
      </p:sp>
    </p:spTree>
    <p:extLst>
      <p:ext uri="{BB962C8B-B14F-4D97-AF65-F5344CB8AC3E}">
        <p14:creationId xmlns:p14="http://schemas.microsoft.com/office/powerpoint/2010/main" val="278952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709ADC9-6EAF-4268-9415-1ED5ECFA2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1FAB6C7B-7C19-BF97-3259-3BA195BA57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b="281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440F3F2-674E-47F4-9DA3-9291106D5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128" y="1788454"/>
            <a:ext cx="8361229" cy="20982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b="1" cap="all"/>
              <a:t>Have a nice &amp; safe Race</a:t>
            </a:r>
          </a:p>
        </p:txBody>
      </p:sp>
    </p:spTree>
    <p:extLst>
      <p:ext uri="{BB962C8B-B14F-4D97-AF65-F5344CB8AC3E}">
        <p14:creationId xmlns:p14="http://schemas.microsoft.com/office/powerpoint/2010/main" val="1548484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00A8AFFF-C065-4FA0-95F1-317BE205E0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Freeform 6">
            <a:extLst>
              <a:ext uri="{FF2B5EF4-FFF2-40B4-BE49-F238E27FC236}">
                <a16:creationId xmlns:a16="http://schemas.microsoft.com/office/drawing/2014/main" id="{1003852C-CA3A-4254-ABB6-2290D3060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F11CF96-B71B-4294-A1EF-00CE7388D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6200" y="1301750"/>
            <a:ext cx="3213100" cy="4032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re 3">
            <a:extLst>
              <a:ext uri="{FF2B5EF4-FFF2-40B4-BE49-F238E27FC236}">
                <a16:creationId xmlns:a16="http://schemas.microsoft.com/office/drawing/2014/main" id="{8C247127-E524-4564-9C4A-DF8E5FB5CE57}"/>
              </a:ext>
            </a:extLst>
          </p:cNvPr>
          <p:cNvSpPr txBox="1">
            <a:spLocks/>
          </p:cNvSpPr>
          <p:nvPr/>
        </p:nvSpPr>
        <p:spPr>
          <a:xfrm>
            <a:off x="1603441" y="1649691"/>
            <a:ext cx="2698619" cy="22369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9000"/>
              </a:lnSpc>
              <a:spcAft>
                <a:spcPts val="600"/>
              </a:spcAft>
            </a:pPr>
            <a:r>
              <a:rPr lang="en-US" sz="4000" b="1" cap="all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– Finish Line</a:t>
            </a:r>
          </a:p>
        </p:txBody>
      </p:sp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ACF077CC-8F40-4367-A8CD-5E11C96673F1}"/>
              </a:ext>
            </a:extLst>
          </p:cNvPr>
          <p:cNvSpPr/>
          <p:nvPr/>
        </p:nvSpPr>
        <p:spPr>
          <a:xfrm>
            <a:off x="6590439" y="2583712"/>
            <a:ext cx="489097" cy="149919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88204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BE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E5EEC4E-DC01-4BBF-A261-A663A7EE8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50" y="1649691"/>
            <a:ext cx="2698619" cy="22369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cap="all" dirty="0">
                <a:latin typeface="Arial" panose="020B0604020202020204" pitchFamily="34" charset="0"/>
                <a:cs typeface="Arial" panose="020B0604020202020204" pitchFamily="34" charset="0"/>
              </a:rPr>
              <a:t>Start Line</a:t>
            </a:r>
          </a:p>
        </p:txBody>
      </p:sp>
      <p:pic>
        <p:nvPicPr>
          <p:cNvPr id="28" name="Image 9">
            <a:extLst>
              <a:ext uri="{FF2B5EF4-FFF2-40B4-BE49-F238E27FC236}">
                <a16:creationId xmlns:a16="http://schemas.microsoft.com/office/drawing/2014/main" id="{48D71388-A4D2-4D16-A13B-431BEE04CD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5" r="24445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Flèche : bas 23">
            <a:extLst>
              <a:ext uri="{FF2B5EF4-FFF2-40B4-BE49-F238E27FC236}">
                <a16:creationId xmlns:a16="http://schemas.microsoft.com/office/drawing/2014/main" id="{6DAAE3A6-AA25-4FDD-A7F1-8A92A7744ECA}"/>
              </a:ext>
            </a:extLst>
          </p:cNvPr>
          <p:cNvSpPr/>
          <p:nvPr/>
        </p:nvSpPr>
        <p:spPr>
          <a:xfrm>
            <a:off x="6590439" y="3637020"/>
            <a:ext cx="489097" cy="149919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24263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805544" y="5168838"/>
            <a:ext cx="10923638" cy="131764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Pits entry</a:t>
            </a:r>
            <a:br>
              <a:rPr lang="en-US" sz="48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RHS after T1 </a:t>
            </a:r>
          </a:p>
        </p:txBody>
      </p:sp>
      <p:pic>
        <p:nvPicPr>
          <p:cNvPr id="15" name="Picture 10" descr="speedlimit">
            <a:extLst>
              <a:ext uri="{FF2B5EF4-FFF2-40B4-BE49-F238E27FC236}">
                <a16:creationId xmlns:a16="http://schemas.microsoft.com/office/drawing/2014/main" id="{78DD3331-07D5-46A6-AB46-F56F67816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931348" y="5122819"/>
            <a:ext cx="1322388" cy="1363662"/>
          </a:xfrm>
          <a:prstGeom prst="rect">
            <a:avLst/>
          </a:prstGeom>
          <a:ln/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BC2BD98-B46C-4330-5D66-5CD7DF80E6F6}"/>
              </a:ext>
            </a:extLst>
          </p:cNvPr>
          <p:cNvCxnSpPr>
            <a:cxnSpLocks/>
          </p:cNvCxnSpPr>
          <p:nvPr/>
        </p:nvCxnSpPr>
        <p:spPr>
          <a:xfrm flipV="1">
            <a:off x="7853517" y="2966968"/>
            <a:ext cx="3264061" cy="10807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3" descr="speedlimit">
            <a:extLst>
              <a:ext uri="{FF2B5EF4-FFF2-40B4-BE49-F238E27FC236}">
                <a16:creationId xmlns:a16="http://schemas.microsoft.com/office/drawing/2014/main" id="{4C323F62-D9F1-4971-A095-C4AA5A9D3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57278" y="1565483"/>
            <a:ext cx="482600" cy="551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 descr="Une image contenant ciel, extérieur, terrain&#10;&#10;Description générée automatiquement">
            <a:extLst>
              <a:ext uri="{FF2B5EF4-FFF2-40B4-BE49-F238E27FC236}">
                <a16:creationId xmlns:a16="http://schemas.microsoft.com/office/drawing/2014/main" id="{49FE772B-E366-4849-7A01-711AA0B7D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878" y="716854"/>
            <a:ext cx="4572000" cy="3429000"/>
          </a:xfrm>
          <a:prstGeom prst="rect">
            <a:avLst/>
          </a:prstGeom>
        </p:spPr>
      </p:pic>
      <p:pic>
        <p:nvPicPr>
          <p:cNvPr id="5" name="Image 4" descr="Une image contenant ciel, extérieur, route, passage&#10;&#10;Description générée automatiquement">
            <a:extLst>
              <a:ext uri="{FF2B5EF4-FFF2-40B4-BE49-F238E27FC236}">
                <a16:creationId xmlns:a16="http://schemas.microsoft.com/office/drawing/2014/main" id="{D2B85D92-D512-D44E-4826-14BDD6A89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373" y="716854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84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 fontScale="90000"/>
          </a:bodyPr>
          <a:lstStyle/>
          <a:p>
            <a:pPr algn="ctr"/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Pits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 exit – speed </a:t>
            </a:r>
            <a:r>
              <a:rPr lang="fr-BE" b="1" dirty="0" err="1">
                <a:latin typeface="Arial" panose="020B0604020202020204" pitchFamily="34" charset="0"/>
                <a:cs typeface="Arial" panose="020B0604020202020204" pitchFamily="34" charset="0"/>
              </a:rPr>
              <a:t>limit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 ends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Object 10">
            <a:extLst>
              <a:ext uri="{FF2B5EF4-FFF2-40B4-BE49-F238E27FC236}">
                <a16:creationId xmlns:a16="http://schemas.microsoft.com/office/drawing/2014/main" id="{2DFABD24-F92A-4578-98CD-2B7B52B9FB1B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790727" y="2356808"/>
          <a:ext cx="3187535" cy="329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020960" imgH="1053720" progId="CorelDraw.Graphic.11">
                  <p:embed/>
                </p:oleObj>
              </mc:Choice>
              <mc:Fallback>
                <p:oleObj name="CorelDRAW" r:id="rId2" imgW="1020960" imgH="1053720" progId="CorelDraw.Graphic.11">
                  <p:embed/>
                  <p:pic>
                    <p:nvPicPr>
                      <p:cNvPr id="16" name="Object 10">
                        <a:extLst>
                          <a:ext uri="{FF2B5EF4-FFF2-40B4-BE49-F238E27FC236}">
                            <a16:creationId xmlns:a16="http://schemas.microsoft.com/office/drawing/2014/main" id="{2DFABD24-F92A-4578-98CD-2B7B52B9FB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727" y="2356808"/>
                        <a:ext cx="3187535" cy="32916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 2" descr="Une image contenant texte, ciel, extérieur, route&#10;&#10;Description générée automatiquement">
            <a:extLst>
              <a:ext uri="{FF2B5EF4-FFF2-40B4-BE49-F238E27FC236}">
                <a16:creationId xmlns:a16="http://schemas.microsoft.com/office/drawing/2014/main" id="{0C270321-FBAD-CB6E-5AB9-521466AC9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127" y="607708"/>
            <a:ext cx="6914957" cy="518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00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iel, extérieur, route, passage&#10;&#10;Description générée automatiquement">
            <a:extLst>
              <a:ext uri="{FF2B5EF4-FFF2-40B4-BE49-F238E27FC236}">
                <a16:creationId xmlns:a16="http://schemas.microsoft.com/office/drawing/2014/main" id="{8A01E934-E637-BA0E-1C81-CE8AE4003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287" y="774271"/>
            <a:ext cx="7891604" cy="591870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83BFC5E-AC73-60A7-8781-10F495C5A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69" y="2659212"/>
            <a:ext cx="2371725" cy="2552700"/>
          </a:xfrm>
          <a:prstGeom prst="rect">
            <a:avLst/>
          </a:prstGeom>
        </p:spPr>
      </p:pic>
      <p:sp>
        <p:nvSpPr>
          <p:cNvPr id="7" name="Flèche droite 6">
            <a:extLst>
              <a:ext uri="{FF2B5EF4-FFF2-40B4-BE49-F238E27FC236}">
                <a16:creationId xmlns:a16="http://schemas.microsoft.com/office/drawing/2014/main" id="{AE8987B5-4D3F-A13C-3D8D-86F2ECFCD52A}"/>
              </a:ext>
            </a:extLst>
          </p:cNvPr>
          <p:cNvSpPr/>
          <p:nvPr/>
        </p:nvSpPr>
        <p:spPr>
          <a:xfrm rot="9044931">
            <a:off x="9548161" y="2762691"/>
            <a:ext cx="2000264" cy="50006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8" name="Image 7" descr="blue.gif">
            <a:extLst>
              <a:ext uri="{FF2B5EF4-FFF2-40B4-BE49-F238E27FC236}">
                <a16:creationId xmlns:a16="http://schemas.microsoft.com/office/drawing/2014/main" id="{DCCC18C4-DFE6-3E6B-B997-32A0F2700D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75173" y="1996307"/>
            <a:ext cx="866776" cy="619126"/>
          </a:xfrm>
          <a:prstGeom prst="rect">
            <a:avLst/>
          </a:prstGeom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48929" y="807786"/>
            <a:ext cx="3651467" cy="1676603"/>
          </a:xfrm>
        </p:spPr>
        <p:txBody>
          <a:bodyPr>
            <a:normAutofit/>
          </a:bodyPr>
          <a:lstStyle/>
          <a:p>
            <a:r>
              <a:rPr lang="fr-B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Repeater</a:t>
            </a:r>
            <a:r>
              <a:rPr lang="fr-BE" sz="2800" b="1" dirty="0">
                <a:latin typeface="Arial" panose="020B0604020202020204" pitchFamily="34" charset="0"/>
                <a:cs typeface="Arial" panose="020B0604020202020204" pitchFamily="34" charset="0"/>
              </a:rPr>
              <a:t> Blue Flag Marshal @ </a:t>
            </a:r>
            <a:r>
              <a:rPr lang="fr-B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Pits</a:t>
            </a:r>
            <a:r>
              <a:rPr lang="fr-BE" sz="2800" b="1" dirty="0">
                <a:latin typeface="Arial" panose="020B0604020202020204" pitchFamily="34" charset="0"/>
                <a:cs typeface="Arial" panose="020B0604020202020204" pitchFamily="34" charset="0"/>
              </a:rPr>
              <a:t> exit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563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CC17E64F-85A2-C587-9AF5-D58331C4E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BDA02722-8D49-C6EB-7879-F07B82A5E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marshal repeater blue light @ pit exit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B811D01-D172-3B22-4D2E-A61E88AA077F}"/>
              </a:ext>
            </a:extLst>
          </p:cNvPr>
          <p:cNvSpPr/>
          <p:nvPr/>
        </p:nvSpPr>
        <p:spPr>
          <a:xfrm>
            <a:off x="4561035" y="3548656"/>
            <a:ext cx="705853" cy="60157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7" name="Picture 40" descr="blueflashing">
            <a:extLst>
              <a:ext uri="{FF2B5EF4-FFF2-40B4-BE49-F238E27FC236}">
                <a16:creationId xmlns:a16="http://schemas.microsoft.com/office/drawing/2014/main" id="{7C5A5947-A706-DD3B-4314-B4C5914B82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875" y="723147"/>
            <a:ext cx="1085850" cy="4324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9399021"/>
      </p:ext>
    </p:extLst>
  </p:cSld>
  <p:clrMapOvr>
    <a:masterClrMapping/>
  </p:clrMapOvr>
</p:sld>
</file>

<file path=ppt/theme/theme1.xml><?xml version="1.0" encoding="utf-8"?>
<a:theme xmlns:a="http://schemas.openxmlformats.org/drawingml/2006/main" name="Cadrage">
  <a:themeElements>
    <a:clrScheme name="Cadrage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adrage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dra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2219</TotalTime>
  <Words>286</Words>
  <Application>Microsoft Office PowerPoint</Application>
  <PresentationFormat>Grand écran</PresentationFormat>
  <Paragraphs>52</Paragraphs>
  <Slides>38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4" baseType="lpstr">
      <vt:lpstr>Arial</vt:lpstr>
      <vt:lpstr>Arial Narrow</vt:lpstr>
      <vt:lpstr>Franklin Gothic Book</vt:lpstr>
      <vt:lpstr>Porsche Next TT</vt:lpstr>
      <vt:lpstr>Cadrage</vt:lpstr>
      <vt:lpstr>CorelDRAW</vt:lpstr>
      <vt:lpstr>2025: FAST SEVENTIES BENELUX SPA-2025 Drivers’ briefing</vt:lpstr>
      <vt:lpstr>Circuit map</vt:lpstr>
      <vt:lpstr>Pit Lane Map</vt:lpstr>
      <vt:lpstr>Présentation PowerPoint</vt:lpstr>
      <vt:lpstr>Start Line</vt:lpstr>
      <vt:lpstr>Pits entry RHS after T1 </vt:lpstr>
      <vt:lpstr>Pits exit – speed limit ends</vt:lpstr>
      <vt:lpstr>Repeater Blue Flag Marshal @ Pits exit</vt:lpstr>
      <vt:lpstr>Track marshal repeater blue light @ pit exit</vt:lpstr>
      <vt:lpstr>Openings for cars</vt:lpstr>
      <vt:lpstr>Emergency windows</vt:lpstr>
      <vt:lpstr>End of the Races</vt:lpstr>
      <vt:lpstr>Escape road @ Turns 5 – 7</vt:lpstr>
      <vt:lpstr>Pits entry &amp; exit Lines &amp; bollards</vt:lpstr>
      <vt:lpstr>Présentation PowerPoint</vt:lpstr>
      <vt:lpstr>Start line</vt:lpstr>
      <vt:lpstr>    Start Lights: Red On/Off</vt:lpstr>
      <vt:lpstr>Aborted Start Lights</vt:lpstr>
      <vt:lpstr>Example of right formation </vt:lpstr>
      <vt:lpstr>Formation: Red = No Green = Yes</vt:lpstr>
      <vt:lpstr>Red Flag Line – Race Suspended</vt:lpstr>
      <vt:lpstr>Safety-Car Arrow Man</vt:lpstr>
      <vt:lpstr>Safety Car Line 1</vt:lpstr>
      <vt:lpstr>Safety Car Line 2</vt:lpstr>
      <vt:lpstr>Safety-Car Lights OFF</vt:lpstr>
      <vt:lpstr>Re-start under safety-car</vt:lpstr>
      <vt:lpstr>Yellow Flags – Marshaling Lights System</vt:lpstr>
      <vt:lpstr>Overtaking</vt:lpstr>
      <vt:lpstr>Overtaking</vt:lpstr>
      <vt:lpstr>Overtaking</vt:lpstr>
      <vt:lpstr>Signaling Platform</vt:lpstr>
      <vt:lpstr>Stop &amp; Go penalty box</vt:lpstr>
      <vt:lpstr>Appendix L – Track Limits</vt:lpstr>
      <vt:lpstr>T5</vt:lpstr>
      <vt:lpstr>Track access &amp; Track exit </vt:lpstr>
      <vt:lpstr>Assembling area</vt:lpstr>
      <vt:lpstr>Enquiry Form</vt:lpstr>
      <vt:lpstr>Have a nice &amp; safe Race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2020: R1 – Zolder – Drivers’ briefing</dc:title>
  <dc:creator>Pierre-Louis Delettre</dc:creator>
  <cp:lastModifiedBy>Pierre-Louis Delettre</cp:lastModifiedBy>
  <cp:revision>46</cp:revision>
  <dcterms:created xsi:type="dcterms:W3CDTF">2020-08-10T10:43:50Z</dcterms:created>
  <dcterms:modified xsi:type="dcterms:W3CDTF">2025-10-01T20:40:46Z</dcterms:modified>
</cp:coreProperties>
</file>